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4"/>
  </p:handoutMasterIdLst>
  <p:sldIdLst>
    <p:sldId id="256" r:id="rId2"/>
    <p:sldId id="26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</p:sldIdLst>
  <p:sldSz cx="10680700" cy="7562850"/>
  <p:notesSz cx="9872663" cy="6797675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122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7470" cy="339598"/>
          </a:xfrm>
          <a:prstGeom prst="rect">
            <a:avLst/>
          </a:prstGeom>
        </p:spPr>
        <p:txBody>
          <a:bodyPr vert="horz" lIns="83549" tIns="41774" rIns="83549" bIns="41774" rtlCol="0"/>
          <a:lstStyle>
            <a:lvl1pPr algn="l">
              <a:defRPr sz="11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592259" y="1"/>
            <a:ext cx="4277469" cy="339598"/>
          </a:xfrm>
          <a:prstGeom prst="rect">
            <a:avLst/>
          </a:prstGeom>
        </p:spPr>
        <p:txBody>
          <a:bodyPr vert="horz" lIns="83549" tIns="41774" rIns="83549" bIns="41774" rtlCol="0"/>
          <a:lstStyle>
            <a:lvl1pPr algn="r">
              <a:defRPr sz="1100"/>
            </a:lvl1pPr>
          </a:lstStyle>
          <a:p>
            <a:fld id="{1156ACBC-77CF-408A-BD9B-C531DBCEDEE5}" type="datetimeFigureOut">
              <a:rPr lang="it-IT" smtClean="0"/>
              <a:t>28/05/2026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651"/>
            <a:ext cx="4277470" cy="339598"/>
          </a:xfrm>
          <a:prstGeom prst="rect">
            <a:avLst/>
          </a:prstGeom>
        </p:spPr>
        <p:txBody>
          <a:bodyPr vert="horz" lIns="83549" tIns="41774" rIns="83549" bIns="41774" rtlCol="0" anchor="b"/>
          <a:lstStyle>
            <a:lvl1pPr algn="l">
              <a:defRPr sz="11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592259" y="6456651"/>
            <a:ext cx="4277469" cy="339598"/>
          </a:xfrm>
          <a:prstGeom prst="rect">
            <a:avLst/>
          </a:prstGeom>
        </p:spPr>
        <p:txBody>
          <a:bodyPr vert="horz" lIns="83549" tIns="41774" rIns="83549" bIns="41774" rtlCol="0" anchor="b"/>
          <a:lstStyle>
            <a:lvl1pPr algn="r">
              <a:defRPr sz="1100"/>
            </a:lvl1pPr>
          </a:lstStyle>
          <a:p>
            <a:fld id="{2B20CA0E-5B88-4C56-95B0-0621DF7D55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1375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60322" y="2565933"/>
            <a:ext cx="7559675" cy="1444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2105" y="4235196"/>
            <a:ext cx="747649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035" y="1739455"/>
            <a:ext cx="4646104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0560" y="1739455"/>
            <a:ext cx="4646104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035" y="302514"/>
            <a:ext cx="961263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035" y="1739455"/>
            <a:ext cx="961263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1438" y="7033450"/>
            <a:ext cx="3417824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035" y="7033450"/>
            <a:ext cx="2456561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0104" y="7033450"/>
            <a:ext cx="2456561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xfrm>
            <a:off x="920750" y="2565933"/>
            <a:ext cx="8839200" cy="228780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459"/>
              </a:spcBef>
            </a:pPr>
            <a:r>
              <a:rPr sz="2400" b="1" dirty="0">
                <a:solidFill>
                  <a:schemeClr val="tx1"/>
                </a:solidFill>
                <a:latin typeface="Gadugi"/>
                <a:cs typeface="Gadugi"/>
              </a:rPr>
              <a:t>RINNOVO</a:t>
            </a:r>
            <a:r>
              <a:rPr sz="2400" b="1" spc="-145" dirty="0">
                <a:solidFill>
                  <a:schemeClr val="tx1"/>
                </a:solidFill>
                <a:latin typeface="Gadugi"/>
                <a:cs typeface="Gadugi"/>
              </a:rPr>
              <a:t> </a:t>
            </a:r>
            <a:r>
              <a:rPr sz="2400" b="1" spc="-10" dirty="0" smtClean="0">
                <a:solidFill>
                  <a:schemeClr val="tx1"/>
                </a:solidFill>
                <a:latin typeface="Gadugi"/>
                <a:cs typeface="Gadugi"/>
              </a:rPr>
              <a:t>CONSIGLIO</a:t>
            </a:r>
            <a:r>
              <a:rPr lang="it-IT" sz="2400" b="1" spc="-10" dirty="0" smtClean="0">
                <a:solidFill>
                  <a:schemeClr val="tx1"/>
                </a:solidFill>
                <a:latin typeface="Gadugi"/>
                <a:cs typeface="Gadugi"/>
              </a:rPr>
              <a:t> CAMERALE</a:t>
            </a:r>
            <a:endParaRPr sz="2400" dirty="0">
              <a:solidFill>
                <a:schemeClr val="tx1"/>
              </a:solidFill>
              <a:latin typeface="Gadugi"/>
              <a:cs typeface="Gadugi"/>
            </a:endParaRPr>
          </a:p>
          <a:p>
            <a:pPr marL="12700" marR="5080" algn="ctr">
              <a:lnSpc>
                <a:spcPct val="150000"/>
              </a:lnSpc>
              <a:spcBef>
                <a:spcPts val="90"/>
              </a:spcBef>
            </a:pPr>
            <a:r>
              <a:rPr sz="2400" b="1" dirty="0">
                <a:solidFill>
                  <a:schemeClr val="tx1"/>
                </a:solidFill>
                <a:latin typeface="Gadugi"/>
                <a:cs typeface="Gadugi"/>
              </a:rPr>
              <a:t>CAMERA</a:t>
            </a:r>
            <a:r>
              <a:rPr sz="2400" b="1" spc="-80" dirty="0">
                <a:solidFill>
                  <a:schemeClr val="tx1"/>
                </a:solidFill>
                <a:latin typeface="Gadugi"/>
                <a:cs typeface="Gadugi"/>
              </a:rPr>
              <a:t> </a:t>
            </a:r>
            <a:r>
              <a:rPr sz="2400" b="1" dirty="0">
                <a:solidFill>
                  <a:schemeClr val="tx1"/>
                </a:solidFill>
                <a:latin typeface="Gadugi"/>
                <a:cs typeface="Gadugi"/>
              </a:rPr>
              <a:t>DI</a:t>
            </a:r>
            <a:r>
              <a:rPr sz="2400" b="1" spc="-90" dirty="0">
                <a:solidFill>
                  <a:schemeClr val="tx1"/>
                </a:solidFill>
                <a:latin typeface="Gadugi"/>
                <a:cs typeface="Gadugi"/>
              </a:rPr>
              <a:t> </a:t>
            </a:r>
            <a:r>
              <a:rPr sz="2400" b="1" dirty="0" smtClean="0">
                <a:solidFill>
                  <a:schemeClr val="tx1"/>
                </a:solidFill>
                <a:latin typeface="Gadugi"/>
                <a:cs typeface="Gadugi"/>
              </a:rPr>
              <a:t>COMMERCIO</a:t>
            </a:r>
            <a:r>
              <a:rPr lang="it-IT" sz="2400" b="1" spc="-80" dirty="0">
                <a:solidFill>
                  <a:schemeClr val="tx1"/>
                </a:solidFill>
                <a:latin typeface="Gadugi"/>
                <a:cs typeface="Gadugi"/>
              </a:rPr>
              <a:t> </a:t>
            </a:r>
            <a:r>
              <a:rPr lang="it-IT" sz="2400" b="1" spc="-20" dirty="0" smtClean="0">
                <a:solidFill>
                  <a:schemeClr val="tx1"/>
                </a:solidFill>
                <a:latin typeface="Gadugi"/>
                <a:cs typeface="Gadugi"/>
              </a:rPr>
              <a:t>RIVIERE DI LIGURIA </a:t>
            </a:r>
            <a:br>
              <a:rPr lang="it-IT" sz="2400" b="1" spc="-20" dirty="0" smtClean="0">
                <a:solidFill>
                  <a:schemeClr val="tx1"/>
                </a:solidFill>
                <a:latin typeface="Gadugi"/>
                <a:cs typeface="Gadugi"/>
              </a:rPr>
            </a:br>
            <a:r>
              <a:rPr lang="it-IT" sz="2400" b="1" spc="-20" dirty="0" smtClean="0">
                <a:solidFill>
                  <a:schemeClr val="tx1"/>
                </a:solidFill>
                <a:latin typeface="Gadugi"/>
                <a:cs typeface="Gadugi"/>
              </a:rPr>
              <a:t>IMPERIA LA SPEZIA SAVONA </a:t>
            </a:r>
            <a:br>
              <a:rPr lang="it-IT" sz="2400" b="1" spc="-20" dirty="0" smtClean="0">
                <a:solidFill>
                  <a:schemeClr val="tx1"/>
                </a:solidFill>
                <a:latin typeface="Gadugi"/>
                <a:cs typeface="Gadugi"/>
              </a:rPr>
            </a:br>
            <a:r>
              <a:rPr sz="2400" b="1" spc="-30" dirty="0" smtClean="0">
                <a:solidFill>
                  <a:schemeClr val="tx1"/>
                </a:solidFill>
                <a:latin typeface="Gadugi"/>
                <a:cs typeface="Gadugi"/>
              </a:rPr>
              <a:t>2026-</a:t>
            </a:r>
            <a:r>
              <a:rPr sz="2400" b="1" spc="-20" dirty="0" smtClean="0">
                <a:solidFill>
                  <a:schemeClr val="tx1"/>
                </a:solidFill>
                <a:latin typeface="Gadugi"/>
                <a:cs typeface="Gadugi"/>
              </a:rPr>
              <a:t>2031</a:t>
            </a:r>
            <a:endParaRPr sz="2400" dirty="0">
              <a:solidFill>
                <a:schemeClr val="tx1"/>
              </a:solidFill>
              <a:latin typeface="Gadugi"/>
              <a:cs typeface="Gadug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6950" y="5457825"/>
            <a:ext cx="866694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it-IT" sz="2000" b="1" dirty="0" smtClean="0">
                <a:latin typeface="Gadugi"/>
                <a:cs typeface="Gadugi"/>
              </a:rPr>
              <a:t>INFORMAZIONI UTILI ALLA COMPILAZIONE DELLA MODULISTICA</a:t>
            </a:r>
            <a:endParaRPr sz="2000" dirty="0">
              <a:latin typeface="Gadugi"/>
              <a:cs typeface="Gadug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10" y="914400"/>
            <a:ext cx="3709955" cy="767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1497838"/>
            <a:ext cx="9337040" cy="47212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Gadugi"/>
                <a:cs typeface="Gadugi"/>
              </a:rPr>
              <a:t>Duplicazioni</a:t>
            </a:r>
            <a:r>
              <a:rPr sz="1400" b="1" spc="-5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di</a:t>
            </a:r>
            <a:r>
              <a:rPr sz="1400" b="1" spc="-50" dirty="0">
                <a:latin typeface="Gadugi"/>
                <a:cs typeface="Gadugi"/>
              </a:rPr>
              <a:t> </a:t>
            </a:r>
            <a:r>
              <a:rPr sz="1400" b="1" spc="-10" dirty="0">
                <a:latin typeface="Gadugi"/>
                <a:cs typeface="Gadugi"/>
              </a:rPr>
              <a:t>Imprese</a:t>
            </a:r>
            <a:endParaRPr sz="140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1685"/>
              </a:spcBef>
            </a:pPr>
            <a:r>
              <a:rPr sz="1150" b="1" dirty="0">
                <a:latin typeface="Gadugi"/>
                <a:cs typeface="Gadugi"/>
              </a:rPr>
              <a:t>Imprese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che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svolgono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più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attività</a:t>
            </a:r>
            <a:endParaRPr sz="1150" dirty="0">
              <a:latin typeface="Gadugi"/>
              <a:cs typeface="Gadugi"/>
            </a:endParaRPr>
          </a:p>
          <a:p>
            <a:pPr marL="12700" marR="25400" algn="just">
              <a:lnSpc>
                <a:spcPct val="110700"/>
              </a:lnSpc>
              <a:spcBef>
                <a:spcPts val="610"/>
              </a:spcBef>
            </a:pPr>
            <a:r>
              <a:rPr sz="1150" dirty="0">
                <a:latin typeface="Gadugi"/>
                <a:cs typeface="Gadugi"/>
              </a:rPr>
              <a:t>Divieto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duplicazione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all’interno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medesima</a:t>
            </a:r>
            <a:r>
              <a:rPr sz="1150" spc="-10" dirty="0">
                <a:latin typeface="Gadugi"/>
                <a:cs typeface="Gadugi"/>
              </a:rPr>
              <a:t> organizzazione.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L'impresa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associata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conteggiata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unico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settore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anche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svolge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attività </a:t>
            </a:r>
            <a:r>
              <a:rPr sz="1150" dirty="0">
                <a:latin typeface="Gadugi"/>
                <a:cs typeface="Gadugi"/>
              </a:rPr>
              <a:t>promiscua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(è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possibile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tuttavia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scegliere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quale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settore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attività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fini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conteggio).</a:t>
            </a:r>
            <a:endParaRPr sz="115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1200" b="1" spc="-30" dirty="0">
                <a:latin typeface="Gadugi"/>
                <a:cs typeface="Gadugi"/>
              </a:rPr>
              <a:t>(DM</a:t>
            </a:r>
            <a:r>
              <a:rPr sz="1200" b="1" spc="-5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n.</a:t>
            </a:r>
            <a:r>
              <a:rPr sz="1200" b="1" spc="-35" dirty="0">
                <a:latin typeface="Gadugi"/>
                <a:cs typeface="Gadugi"/>
              </a:rPr>
              <a:t> </a:t>
            </a:r>
            <a:r>
              <a:rPr sz="1200" b="1" spc="-30" dirty="0">
                <a:latin typeface="Gadugi"/>
                <a:cs typeface="Gadugi"/>
              </a:rPr>
              <a:t>156/2011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spc="-20" dirty="0">
                <a:latin typeface="Gadugi"/>
                <a:cs typeface="Gadugi"/>
              </a:rPr>
              <a:t>art.</a:t>
            </a:r>
            <a:r>
              <a:rPr sz="1200" b="1" spc="-5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2,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spc="-10" dirty="0">
                <a:latin typeface="Gadugi"/>
                <a:cs typeface="Gadugi"/>
              </a:rPr>
              <a:t>c.5</a:t>
            </a:r>
            <a:r>
              <a:rPr sz="1200" b="1" spc="-4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–</a:t>
            </a:r>
            <a:r>
              <a:rPr sz="1200" b="1" spc="-50" dirty="0">
                <a:latin typeface="Gadugi"/>
                <a:cs typeface="Gadugi"/>
              </a:rPr>
              <a:t> </a:t>
            </a:r>
            <a:r>
              <a:rPr sz="1200" b="1" spc="-30" dirty="0">
                <a:latin typeface="Gadugi"/>
                <a:cs typeface="Gadugi"/>
              </a:rPr>
              <a:t>Circolare</a:t>
            </a:r>
            <a:r>
              <a:rPr sz="1200" b="1" spc="-50" dirty="0">
                <a:latin typeface="Gadugi"/>
                <a:cs typeface="Gadugi"/>
              </a:rPr>
              <a:t> </a:t>
            </a:r>
            <a:r>
              <a:rPr sz="1200" b="1" spc="-25" dirty="0">
                <a:latin typeface="Gadugi"/>
                <a:cs typeface="Gadugi"/>
              </a:rPr>
              <a:t>MISE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n.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spc="-25" dirty="0">
                <a:latin typeface="Gadugi"/>
                <a:cs typeface="Gadugi"/>
              </a:rPr>
              <a:t>67049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spc="-10" dirty="0">
                <a:latin typeface="Gadugi"/>
                <a:cs typeface="Gadugi"/>
              </a:rPr>
              <a:t>del</a:t>
            </a:r>
            <a:r>
              <a:rPr sz="1200" b="1" spc="-40" dirty="0">
                <a:latin typeface="Gadugi"/>
                <a:cs typeface="Gadugi"/>
              </a:rPr>
              <a:t> </a:t>
            </a:r>
            <a:r>
              <a:rPr sz="1200" b="1" spc="-10" dirty="0">
                <a:latin typeface="Gadugi"/>
                <a:cs typeface="Gadugi"/>
              </a:rPr>
              <a:t>16/3/2012).</a:t>
            </a:r>
            <a:endParaRPr sz="120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75"/>
              </a:spcBef>
            </a:pPr>
            <a:endParaRPr sz="120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</a:pPr>
            <a:r>
              <a:rPr sz="1150" b="1" dirty="0">
                <a:latin typeface="Gadugi"/>
                <a:cs typeface="Gadugi"/>
              </a:rPr>
              <a:t>Imprese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iscritte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più</a:t>
            </a:r>
            <a:r>
              <a:rPr sz="1150" b="1" spc="-3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associazioni</a:t>
            </a:r>
            <a:endParaRPr sz="1150" dirty="0">
              <a:latin typeface="Gadugi"/>
              <a:cs typeface="Gadugi"/>
            </a:endParaRPr>
          </a:p>
          <a:p>
            <a:pPr marL="12700" marR="5080" algn="just">
              <a:lnSpc>
                <a:spcPct val="110800"/>
              </a:lnSpc>
              <a:spcBef>
                <a:spcPts val="605"/>
              </a:spcBef>
            </a:pPr>
            <a:r>
              <a:rPr sz="1150" dirty="0">
                <a:latin typeface="Gadugi"/>
                <a:cs typeface="Gadugi"/>
              </a:rPr>
              <a:t>Duplicazione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ammessa.</a:t>
            </a:r>
            <a:r>
              <a:rPr sz="1150" spc="9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Vengono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considerate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tutte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imprese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validamente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dichiarate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dalle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singole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organizzazioni,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anche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questo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comporta </a:t>
            </a:r>
            <a:r>
              <a:rPr sz="1150" dirty="0">
                <a:latin typeface="Gadugi"/>
                <a:cs typeface="Gadugi"/>
              </a:rPr>
              <a:t>conteggiare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più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volte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l’impresa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regolarmente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iscritta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più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una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organizzazione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(pluralismo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associativo)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(Circolare</a:t>
            </a:r>
            <a:r>
              <a:rPr sz="1150" b="1" spc="-3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MISE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217427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del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16/11/2011). </a:t>
            </a:r>
            <a:r>
              <a:rPr sz="1150" dirty="0">
                <a:latin typeface="Gadugi"/>
                <a:cs typeface="Gadugi"/>
              </a:rPr>
              <a:t>La</a:t>
            </a:r>
            <a:r>
              <a:rPr sz="1150" spc="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predetta</a:t>
            </a:r>
            <a:r>
              <a:rPr sz="1150" spc="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disposizione</a:t>
            </a:r>
            <a:r>
              <a:rPr sz="1150" spc="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consente,</a:t>
            </a:r>
            <a:r>
              <a:rPr sz="1150" spc="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quindi,</a:t>
            </a:r>
            <a:r>
              <a:rPr sz="1150" spc="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</a:t>
            </a:r>
            <a:r>
              <a:rPr sz="1150" spc="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due</a:t>
            </a:r>
            <a:r>
              <a:rPr sz="1150" spc="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associazioni</a:t>
            </a:r>
            <a:r>
              <a:rPr sz="1150" spc="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diverse</a:t>
            </a:r>
            <a:r>
              <a:rPr sz="1150" spc="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fare</a:t>
            </a:r>
            <a:r>
              <a:rPr sz="1150" spc="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riferimento</a:t>
            </a:r>
            <a:r>
              <a:rPr sz="1150" spc="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una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medesima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impresa</a:t>
            </a:r>
            <a:r>
              <a:rPr sz="1150" spc="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ai</a:t>
            </a:r>
            <a:r>
              <a:rPr sz="1150" spc="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fini</a:t>
            </a:r>
            <a:r>
              <a:rPr sz="1150" spc="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della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rappresentatività, </a:t>
            </a:r>
            <a:r>
              <a:rPr sz="1150" dirty="0">
                <a:latin typeface="Gadugi"/>
                <a:cs typeface="Gadugi"/>
              </a:rPr>
              <a:t>purché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si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tratti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spc="-25" dirty="0">
                <a:latin typeface="Gadugi"/>
                <a:cs typeface="Gadugi"/>
              </a:rPr>
              <a:t>di:</a:t>
            </a:r>
            <a:endParaRPr sz="1150" dirty="0">
              <a:latin typeface="Gadugi"/>
              <a:cs typeface="Gadugi"/>
            </a:endParaRPr>
          </a:p>
          <a:p>
            <a:pPr marL="469265" indent="-227965" algn="just">
              <a:lnSpc>
                <a:spcPct val="100000"/>
              </a:lnSpc>
              <a:spcBef>
                <a:spcPts val="155"/>
              </a:spcBef>
              <a:buFont typeface="Symbol"/>
              <a:buChar char=""/>
              <a:tabLst>
                <a:tab pos="469265" algn="l"/>
              </a:tabLst>
            </a:pPr>
            <a:r>
              <a:rPr sz="1150" b="1" dirty="0">
                <a:latin typeface="Gadugi"/>
                <a:cs typeface="Gadugi"/>
              </a:rPr>
              <a:t>impresa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regolarmente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iscritta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ad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entrambe</a:t>
            </a:r>
            <a:endParaRPr sz="1150" dirty="0">
              <a:latin typeface="Gadugi"/>
              <a:cs typeface="Gadugi"/>
            </a:endParaRPr>
          </a:p>
          <a:p>
            <a:pPr marL="469265" indent="-227965" algn="just">
              <a:lnSpc>
                <a:spcPct val="100000"/>
              </a:lnSpc>
              <a:spcBef>
                <a:spcPts val="145"/>
              </a:spcBef>
              <a:buFont typeface="Symbol"/>
              <a:buChar char=""/>
              <a:tabLst>
                <a:tab pos="469265" algn="l"/>
              </a:tabLst>
            </a:pPr>
            <a:r>
              <a:rPr sz="1150" b="1" dirty="0">
                <a:latin typeface="Gadugi"/>
                <a:cs typeface="Gadugi"/>
              </a:rPr>
              <a:t>che</a:t>
            </a:r>
            <a:r>
              <a:rPr sz="1150" b="1" spc="-3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abbia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pagato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distintamente</a:t>
            </a:r>
            <a:r>
              <a:rPr sz="1150" b="1" spc="-3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ad</a:t>
            </a:r>
            <a:r>
              <a:rPr sz="1150" b="1" spc="-4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entrambe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la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quota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associativa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almeno</a:t>
            </a:r>
            <a:r>
              <a:rPr sz="1150" b="1" spc="-4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una</a:t>
            </a:r>
            <a:r>
              <a:rPr sz="1150" b="1" spc="-4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volta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nell’ultimo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biennio.</a:t>
            </a:r>
            <a:endParaRPr sz="1150" dirty="0">
              <a:latin typeface="Gadugi"/>
              <a:cs typeface="Gadugi"/>
            </a:endParaRPr>
          </a:p>
          <a:p>
            <a:pPr marL="12700" marR="6350" algn="just">
              <a:lnSpc>
                <a:spcPct val="111300"/>
              </a:lnSpc>
              <a:spcBef>
                <a:spcPts val="1525"/>
              </a:spcBef>
            </a:pPr>
            <a:r>
              <a:rPr sz="1150" dirty="0">
                <a:latin typeface="Gadugi"/>
                <a:cs typeface="Gadugi"/>
              </a:rPr>
              <a:t>In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tal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caso,</a:t>
            </a:r>
            <a:r>
              <a:rPr sz="1150" spc="114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esse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sono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rappresentate</a:t>
            </a:r>
            <a:r>
              <a:rPr sz="1150" spc="114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da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ciascuna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delle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Organizzazioni</a:t>
            </a:r>
            <a:r>
              <a:rPr sz="1150" spc="1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alle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quali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sono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iscritte,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considerandole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</a:t>
            </a:r>
            <a:r>
              <a:rPr sz="1150" spc="114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peso</a:t>
            </a:r>
            <a:r>
              <a:rPr sz="1150" spc="114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proporzionalmente </a:t>
            </a:r>
            <a:r>
              <a:rPr sz="1150" dirty="0">
                <a:latin typeface="Gadugi"/>
                <a:cs typeface="Gadugi"/>
              </a:rPr>
              <a:t>ridotto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ai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fini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rappresentatività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Organizzazioni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stesse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–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art.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12,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comma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3,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Legge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n.</a:t>
            </a:r>
            <a:r>
              <a:rPr sz="1150" spc="-10" dirty="0">
                <a:latin typeface="Gadugi"/>
                <a:cs typeface="Gadugi"/>
              </a:rPr>
              <a:t> 580/1993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s.m.i.</a:t>
            </a:r>
            <a:endParaRPr sz="115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1475"/>
              </a:spcBef>
            </a:pPr>
            <a:r>
              <a:rPr sz="1150" b="1" dirty="0">
                <a:latin typeface="Gadugi"/>
                <a:cs typeface="Gadugi"/>
              </a:rPr>
              <a:t>Imprese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iscritte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più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associazioni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apparentate</a:t>
            </a:r>
            <a:endParaRPr sz="115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750"/>
              </a:spcBef>
            </a:pPr>
            <a:r>
              <a:rPr sz="1150" dirty="0">
                <a:latin typeface="Gadugi"/>
                <a:cs typeface="Gadugi"/>
              </a:rPr>
              <a:t>Duplicazione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ammessa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come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nel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caso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precedente.</a:t>
            </a:r>
            <a:endParaRPr sz="1150" dirty="0">
              <a:latin typeface="Gadugi"/>
              <a:cs typeface="Gadugi"/>
            </a:endParaRPr>
          </a:p>
          <a:p>
            <a:pPr marL="12700" marR="5080" algn="just">
              <a:lnSpc>
                <a:spcPct val="109100"/>
              </a:lnSpc>
              <a:spcBef>
                <a:spcPts val="30"/>
              </a:spcBef>
            </a:pPr>
            <a:r>
              <a:rPr sz="1150" dirty="0">
                <a:latin typeface="Gadugi"/>
                <a:cs typeface="Gadugi"/>
              </a:rPr>
              <a:t>Tuttavia,</a:t>
            </a:r>
            <a:r>
              <a:rPr sz="1150" spc="1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non</a:t>
            </a:r>
            <a:r>
              <a:rPr sz="1150" b="1" spc="1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possono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essere</a:t>
            </a:r>
            <a:r>
              <a:rPr sz="1150" spc="114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considerati</a:t>
            </a:r>
            <a:r>
              <a:rPr sz="1150" spc="1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apparentamenti</a:t>
            </a:r>
            <a:r>
              <a:rPr sz="1150" spc="114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validi</a:t>
            </a:r>
            <a:r>
              <a:rPr sz="1150" spc="1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quelli</a:t>
            </a:r>
            <a:r>
              <a:rPr sz="1150" spc="114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riconducibili</a:t>
            </a:r>
            <a:r>
              <a:rPr sz="1150" spc="1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</a:t>
            </a:r>
            <a:r>
              <a:rPr sz="1150" spc="14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diversi</a:t>
            </a:r>
            <a:r>
              <a:rPr sz="1150" b="1" spc="1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livelli</a:t>
            </a:r>
            <a:r>
              <a:rPr sz="1150" b="1" spc="1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organizzativi</a:t>
            </a:r>
            <a:r>
              <a:rPr sz="1150" b="1" spc="1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della</a:t>
            </a:r>
            <a:r>
              <a:rPr sz="1150" b="1" spc="13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medesima</a:t>
            </a:r>
            <a:r>
              <a:rPr sz="1150" b="1" spc="12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struttura</a:t>
            </a:r>
            <a:r>
              <a:rPr sz="1150" spc="-10" dirty="0">
                <a:latin typeface="Gadugi"/>
                <a:cs typeface="Gadugi"/>
              </a:rPr>
              <a:t>: </a:t>
            </a:r>
            <a:r>
              <a:rPr sz="1150" dirty="0">
                <a:latin typeface="Gadugi"/>
                <a:cs typeface="Gadugi"/>
              </a:rPr>
              <a:t>un’impresa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che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risulti</a:t>
            </a:r>
            <a:r>
              <a:rPr sz="1150" spc="9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iscritta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sia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all’organizzazione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imprenditoriale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che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ad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una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ulteriore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organizzazione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emanazione</a:t>
            </a:r>
            <a:r>
              <a:rPr sz="1150" spc="114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della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prima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(costituita</a:t>
            </a:r>
            <a:r>
              <a:rPr sz="1150" spc="85" dirty="0">
                <a:latin typeface="Gadugi"/>
                <a:cs typeface="Gadugi"/>
              </a:rPr>
              <a:t> </a:t>
            </a:r>
            <a:r>
              <a:rPr sz="1150" spc="-25" dirty="0">
                <a:latin typeface="Gadugi"/>
                <a:cs typeface="Gadugi"/>
              </a:rPr>
              <a:t>ad </a:t>
            </a:r>
            <a:r>
              <a:rPr sz="1150" dirty="0">
                <a:latin typeface="Gadugi"/>
                <a:cs typeface="Gadugi"/>
              </a:rPr>
              <a:t>esempio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da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una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sua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struttura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territoriale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settoriale)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dovrà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essere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conteggiata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una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sola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volta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200" b="1" spc="-25" dirty="0">
                <a:latin typeface="Gadugi"/>
                <a:cs typeface="Gadugi"/>
              </a:rPr>
              <a:t>(Circolare</a:t>
            </a:r>
            <a:r>
              <a:rPr sz="1200" b="1" spc="-30" dirty="0">
                <a:latin typeface="Gadugi"/>
                <a:cs typeface="Gadugi"/>
              </a:rPr>
              <a:t> </a:t>
            </a:r>
            <a:r>
              <a:rPr sz="1200" b="1" spc="-35" dirty="0">
                <a:latin typeface="Gadugi"/>
                <a:cs typeface="Gadugi"/>
              </a:rPr>
              <a:t>MISE</a:t>
            </a:r>
            <a:r>
              <a:rPr sz="1200" b="1" spc="-4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n.</a:t>
            </a:r>
            <a:r>
              <a:rPr sz="1200" b="1" spc="-30" dirty="0">
                <a:latin typeface="Gadugi"/>
                <a:cs typeface="Gadugi"/>
              </a:rPr>
              <a:t> 217427</a:t>
            </a:r>
            <a:r>
              <a:rPr sz="1200" b="1" spc="-35" dirty="0">
                <a:latin typeface="Gadugi"/>
                <a:cs typeface="Gadugi"/>
              </a:rPr>
              <a:t> </a:t>
            </a:r>
            <a:r>
              <a:rPr sz="1200" b="1" spc="-10" dirty="0">
                <a:latin typeface="Gadugi"/>
                <a:cs typeface="Gadugi"/>
              </a:rPr>
              <a:t>del</a:t>
            </a:r>
            <a:r>
              <a:rPr sz="1200" b="1" spc="-30" dirty="0">
                <a:latin typeface="Gadugi"/>
                <a:cs typeface="Gadugi"/>
              </a:rPr>
              <a:t> </a:t>
            </a:r>
            <a:r>
              <a:rPr sz="1200" b="1" spc="-10" dirty="0">
                <a:latin typeface="Gadugi"/>
                <a:cs typeface="Gadugi"/>
              </a:rPr>
              <a:t>16/11/2011).</a:t>
            </a:r>
            <a:endParaRPr sz="1200" dirty="0">
              <a:latin typeface="Gadugi"/>
              <a:cs typeface="Gadug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1346962"/>
            <a:ext cx="9335770" cy="35788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Gadugi"/>
                <a:cs typeface="Gadugi"/>
              </a:rPr>
              <a:t>ARTIGIANATO</a:t>
            </a:r>
            <a:r>
              <a:rPr sz="1400" b="1" spc="-4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E</a:t>
            </a:r>
            <a:r>
              <a:rPr sz="1400" b="1" spc="-50" dirty="0">
                <a:latin typeface="Gadugi"/>
                <a:cs typeface="Gadugi"/>
              </a:rPr>
              <a:t> </a:t>
            </a:r>
            <a:r>
              <a:rPr sz="1400" b="1" spc="-10" dirty="0">
                <a:latin typeface="Gadugi"/>
                <a:cs typeface="Gadugi"/>
              </a:rPr>
              <a:t>COOPERAZIONE</a:t>
            </a:r>
            <a:endParaRPr sz="140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1685"/>
              </a:spcBef>
            </a:pPr>
            <a:r>
              <a:rPr sz="1200" b="1" dirty="0">
                <a:latin typeface="Gadugi"/>
                <a:cs typeface="Gadugi"/>
              </a:rPr>
              <a:t>Settore </a:t>
            </a:r>
            <a:r>
              <a:rPr sz="1200" b="1" spc="-10" dirty="0">
                <a:latin typeface="Gadugi"/>
                <a:cs typeface="Gadugi"/>
              </a:rPr>
              <a:t>Artigianato</a:t>
            </a:r>
            <a:endParaRPr sz="120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745"/>
              </a:spcBef>
            </a:pPr>
            <a:r>
              <a:rPr sz="1150" dirty="0">
                <a:latin typeface="Gadugi"/>
                <a:cs typeface="Gadugi"/>
              </a:rPr>
              <a:t>Le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imprese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artigiane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svolgenti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esclusivamente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attività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nei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settori</a:t>
            </a:r>
            <a:endParaRPr sz="1150" dirty="0">
              <a:latin typeface="Gadugi"/>
              <a:cs typeface="Gadugi"/>
            </a:endParaRPr>
          </a:p>
          <a:p>
            <a:pPr marL="462280" indent="-228600" algn="just">
              <a:lnSpc>
                <a:spcPct val="100000"/>
              </a:lnSpc>
              <a:spcBef>
                <a:spcPts val="760"/>
              </a:spcBef>
              <a:buFont typeface="Symbol"/>
              <a:buChar char=""/>
              <a:tabLst>
                <a:tab pos="462280" algn="l"/>
              </a:tabLst>
            </a:pPr>
            <a:r>
              <a:rPr sz="1150" dirty="0">
                <a:latin typeface="Gadugi"/>
                <a:cs typeface="Gadugi"/>
              </a:rPr>
              <a:t>Credito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(settori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ATECO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lang="it-IT" sz="1150" dirty="0" smtClean="0">
                <a:latin typeface="Gadugi"/>
                <a:cs typeface="Gadugi"/>
              </a:rPr>
              <a:t>L64</a:t>
            </a:r>
            <a:r>
              <a:rPr sz="1150" dirty="0" smtClean="0">
                <a:latin typeface="Gadugi"/>
                <a:cs typeface="Gadugi"/>
              </a:rPr>
              <a:t>,</a:t>
            </a:r>
            <a:r>
              <a:rPr sz="1150" spc="-15" dirty="0" smtClean="0">
                <a:latin typeface="Gadugi"/>
                <a:cs typeface="Gadugi"/>
              </a:rPr>
              <a:t> </a:t>
            </a:r>
            <a:r>
              <a:rPr lang="it-IT" sz="1150" spc="-20" dirty="0" smtClean="0">
                <a:latin typeface="Gadugi"/>
                <a:cs typeface="Gadugi"/>
              </a:rPr>
              <a:t>L66,1</a:t>
            </a:r>
            <a:r>
              <a:rPr sz="1150" spc="-20" dirty="0" smtClean="0">
                <a:latin typeface="Gadugi"/>
                <a:cs typeface="Gadugi"/>
              </a:rPr>
              <a:t>)</a:t>
            </a:r>
            <a:endParaRPr sz="1150" dirty="0">
              <a:latin typeface="Gadugi"/>
              <a:cs typeface="Gadugi"/>
            </a:endParaRPr>
          </a:p>
          <a:p>
            <a:pPr marL="462280" indent="-228600" algn="just">
              <a:lnSpc>
                <a:spcPct val="100000"/>
              </a:lnSpc>
              <a:spcBef>
                <a:spcPts val="350"/>
              </a:spcBef>
              <a:buFont typeface="Symbol"/>
              <a:buChar char=""/>
              <a:tabLst>
                <a:tab pos="462280" algn="l"/>
              </a:tabLst>
            </a:pPr>
            <a:r>
              <a:rPr sz="1150" dirty="0">
                <a:latin typeface="Gadugi"/>
                <a:cs typeface="Gadugi"/>
              </a:rPr>
              <a:t>Assicurazioni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(settori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ATECO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lang="it-IT" sz="1150" dirty="0" smtClean="0">
                <a:latin typeface="Gadugi"/>
                <a:cs typeface="Gadugi"/>
              </a:rPr>
              <a:t>L65, L66.2, L66.3</a:t>
            </a:r>
            <a:r>
              <a:rPr sz="1150" spc="-20" dirty="0" smtClean="0">
                <a:latin typeface="Gadugi"/>
                <a:cs typeface="Gadugi"/>
              </a:rPr>
              <a:t>)</a:t>
            </a:r>
            <a:endParaRPr sz="1150" dirty="0">
              <a:latin typeface="Gadugi"/>
              <a:cs typeface="Gadugi"/>
            </a:endParaRPr>
          </a:p>
          <a:p>
            <a:pPr marL="462280" indent="-228600" algn="just">
              <a:lnSpc>
                <a:spcPct val="100000"/>
              </a:lnSpc>
              <a:spcBef>
                <a:spcPts val="345"/>
              </a:spcBef>
              <a:buFont typeface="Symbol"/>
              <a:buChar char=""/>
              <a:tabLst>
                <a:tab pos="462280" algn="l"/>
              </a:tabLst>
            </a:pPr>
            <a:r>
              <a:rPr sz="1150" dirty="0">
                <a:latin typeface="Gadugi"/>
                <a:cs typeface="Gadugi"/>
              </a:rPr>
              <a:t>Servizi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(settori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ATECO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J,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 smtClean="0">
                <a:latin typeface="Gadugi"/>
                <a:cs typeface="Gadugi"/>
              </a:rPr>
              <a:t>M,</a:t>
            </a:r>
            <a:r>
              <a:rPr lang="it-IT" sz="1150" spc="-15" dirty="0">
                <a:latin typeface="Gadugi"/>
                <a:cs typeface="Gadugi"/>
              </a:rPr>
              <a:t> </a:t>
            </a:r>
            <a:r>
              <a:rPr sz="1150" spc="-25" dirty="0" smtClean="0">
                <a:latin typeface="Gadugi"/>
                <a:cs typeface="Gadugi"/>
              </a:rPr>
              <a:t>N</a:t>
            </a:r>
            <a:r>
              <a:rPr lang="it-IT" sz="1150" spc="-25" dirty="0" smtClean="0">
                <a:latin typeface="Gadugi"/>
                <a:cs typeface="Gadugi"/>
              </a:rPr>
              <a:t>, O </a:t>
            </a:r>
            <a:r>
              <a:rPr sz="1150" spc="-25" dirty="0" smtClean="0">
                <a:latin typeface="Gadugi"/>
                <a:cs typeface="Gadugi"/>
              </a:rPr>
              <a:t>)</a:t>
            </a:r>
            <a:endParaRPr sz="1150" dirty="0">
              <a:latin typeface="Gadugi"/>
              <a:cs typeface="Gadugi"/>
            </a:endParaRPr>
          </a:p>
          <a:p>
            <a:pPr marL="462280" indent="-228600" algn="just">
              <a:lnSpc>
                <a:spcPct val="100000"/>
              </a:lnSpc>
              <a:spcBef>
                <a:spcPts val="350"/>
              </a:spcBef>
              <a:buFont typeface="Symbol"/>
              <a:buChar char=""/>
              <a:tabLst>
                <a:tab pos="462280" algn="l"/>
              </a:tabLst>
            </a:pPr>
            <a:r>
              <a:rPr sz="1150" dirty="0">
                <a:latin typeface="Gadugi"/>
                <a:cs typeface="Gadugi"/>
              </a:rPr>
              <a:t>Trasporti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Spedizioni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(settore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ATECO</a:t>
            </a:r>
            <a:r>
              <a:rPr sz="1150" spc="-25" dirty="0">
                <a:latin typeface="Gadugi"/>
                <a:cs typeface="Gadugi"/>
              </a:rPr>
              <a:t> H)</a:t>
            </a:r>
            <a:endParaRPr sz="1150" dirty="0">
              <a:latin typeface="Gadugi"/>
              <a:cs typeface="Gadugi"/>
            </a:endParaRPr>
          </a:p>
          <a:p>
            <a:pPr marL="462280" indent="-228600" algn="just">
              <a:lnSpc>
                <a:spcPct val="100000"/>
              </a:lnSpc>
              <a:spcBef>
                <a:spcPts val="345"/>
              </a:spcBef>
              <a:buFont typeface="Symbol"/>
              <a:buChar char=""/>
              <a:tabLst>
                <a:tab pos="462280" algn="l"/>
              </a:tabLst>
            </a:pPr>
            <a:r>
              <a:rPr sz="1150" dirty="0">
                <a:latin typeface="Gadugi"/>
                <a:cs typeface="Gadugi"/>
              </a:rPr>
              <a:t>Turismo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(settore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ATECO</a:t>
            </a:r>
            <a:r>
              <a:rPr sz="1150" spc="-25" dirty="0">
                <a:latin typeface="Gadugi"/>
                <a:cs typeface="Gadugi"/>
              </a:rPr>
              <a:t> I)</a:t>
            </a:r>
            <a:endParaRPr sz="115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760"/>
              </a:spcBef>
            </a:pPr>
            <a:r>
              <a:rPr sz="1150" b="1" dirty="0">
                <a:latin typeface="Gadugi"/>
                <a:cs typeface="Gadugi"/>
              </a:rPr>
              <a:t>non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possono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essere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indicate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ai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fini</a:t>
            </a:r>
            <a:r>
              <a:rPr sz="1150" b="1" spc="-10" dirty="0">
                <a:latin typeface="Gadugi"/>
                <a:cs typeface="Gadugi"/>
              </a:rPr>
              <a:t> dell'assegnazione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dei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seggi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per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il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settore</a:t>
            </a:r>
            <a:r>
              <a:rPr sz="1150" b="1" spc="-10" dirty="0">
                <a:latin typeface="Gadugi"/>
                <a:cs typeface="Gadugi"/>
              </a:rPr>
              <a:t> dell’artigianato</a:t>
            </a:r>
            <a:r>
              <a:rPr sz="1150" spc="-10" dirty="0">
                <a:latin typeface="Gadugi"/>
                <a:cs typeface="Gadugi"/>
              </a:rPr>
              <a:t>.</a:t>
            </a:r>
            <a:endParaRPr sz="115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90"/>
              </a:spcBef>
            </a:pPr>
            <a:r>
              <a:rPr sz="1200" b="1" spc="-30" dirty="0">
                <a:latin typeface="Gadugi"/>
                <a:cs typeface="Gadugi"/>
              </a:rPr>
              <a:t>(DM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n.</a:t>
            </a:r>
            <a:r>
              <a:rPr sz="1200" b="1" spc="-35" dirty="0">
                <a:latin typeface="Gadugi"/>
                <a:cs typeface="Gadugi"/>
              </a:rPr>
              <a:t> </a:t>
            </a:r>
            <a:r>
              <a:rPr sz="1200" b="1" spc="-30" dirty="0">
                <a:latin typeface="Gadugi"/>
                <a:cs typeface="Gadugi"/>
              </a:rPr>
              <a:t>155/2011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spc="-20" dirty="0">
                <a:latin typeface="Gadugi"/>
                <a:cs typeface="Gadugi"/>
              </a:rPr>
              <a:t>art.</a:t>
            </a:r>
            <a:r>
              <a:rPr sz="1200" b="1" spc="-5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4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c.</a:t>
            </a:r>
            <a:r>
              <a:rPr sz="1200" b="1" spc="-4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1</a:t>
            </a:r>
            <a:r>
              <a:rPr sz="1200" b="1" spc="-5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–</a:t>
            </a:r>
            <a:r>
              <a:rPr sz="1200" b="1" spc="-40" dirty="0">
                <a:latin typeface="Gadugi"/>
                <a:cs typeface="Gadugi"/>
              </a:rPr>
              <a:t> </a:t>
            </a:r>
            <a:r>
              <a:rPr sz="1200" b="1" spc="-25" dirty="0">
                <a:latin typeface="Gadugi"/>
                <a:cs typeface="Gadugi"/>
              </a:rPr>
              <a:t>Circolare</a:t>
            </a:r>
            <a:r>
              <a:rPr sz="1200" b="1" spc="-40" dirty="0">
                <a:latin typeface="Gadugi"/>
                <a:cs typeface="Gadugi"/>
              </a:rPr>
              <a:t> </a:t>
            </a:r>
            <a:r>
              <a:rPr sz="1200" b="1" spc="-30" dirty="0">
                <a:latin typeface="Gadugi"/>
                <a:cs typeface="Gadugi"/>
              </a:rPr>
              <a:t>MISE</a:t>
            </a:r>
            <a:r>
              <a:rPr sz="1200" b="1" spc="-5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n.</a:t>
            </a:r>
            <a:r>
              <a:rPr sz="1200" b="1" spc="-40" dirty="0">
                <a:latin typeface="Gadugi"/>
                <a:cs typeface="Gadugi"/>
              </a:rPr>
              <a:t> </a:t>
            </a:r>
            <a:r>
              <a:rPr sz="1200" b="1" spc="-25" dirty="0">
                <a:latin typeface="Gadugi"/>
                <a:cs typeface="Gadugi"/>
              </a:rPr>
              <a:t>67049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spc="-10" dirty="0">
                <a:latin typeface="Gadugi"/>
                <a:cs typeface="Gadugi"/>
              </a:rPr>
              <a:t>del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spc="-10" dirty="0">
                <a:latin typeface="Gadugi"/>
                <a:cs typeface="Gadugi"/>
              </a:rPr>
              <a:t>16/3/2012).</a:t>
            </a:r>
            <a:endParaRPr sz="120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</a:pPr>
            <a:endParaRPr sz="120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25"/>
              </a:spcBef>
            </a:pPr>
            <a:endParaRPr sz="120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Gadugi"/>
                <a:cs typeface="Gadugi"/>
              </a:rPr>
              <a:t>Settore</a:t>
            </a:r>
            <a:r>
              <a:rPr sz="1200" b="1" spc="-10" dirty="0">
                <a:latin typeface="Gadugi"/>
                <a:cs typeface="Gadugi"/>
              </a:rPr>
              <a:t> Cooperazione</a:t>
            </a:r>
            <a:endParaRPr sz="1200" dirty="0">
              <a:latin typeface="Gadugi"/>
              <a:cs typeface="Gadugi"/>
            </a:endParaRPr>
          </a:p>
          <a:p>
            <a:pPr marL="12700" marR="5080" algn="just">
              <a:lnSpc>
                <a:spcPct val="106800"/>
              </a:lnSpc>
              <a:spcBef>
                <a:spcPts val="650"/>
              </a:spcBef>
            </a:pPr>
            <a:r>
              <a:rPr sz="1150" dirty="0">
                <a:latin typeface="Gadugi"/>
                <a:cs typeface="Gadugi"/>
              </a:rPr>
              <a:t>Le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società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cooperative</a:t>
            </a:r>
            <a:r>
              <a:rPr sz="1150" spc="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svolgenti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esclusivamente</a:t>
            </a:r>
            <a:r>
              <a:rPr sz="1150" spc="8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attività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nei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settori</a:t>
            </a:r>
            <a:r>
              <a:rPr sz="1150" spc="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sopra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indicati</a:t>
            </a:r>
            <a:r>
              <a:rPr sz="1150" spc="7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non</a:t>
            </a:r>
            <a:r>
              <a:rPr sz="1150" b="1" spc="5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possono</a:t>
            </a:r>
            <a:r>
              <a:rPr sz="1150" b="1" spc="6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essere</a:t>
            </a:r>
            <a:r>
              <a:rPr sz="1150" b="1" spc="7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utilizzate</a:t>
            </a:r>
            <a:r>
              <a:rPr sz="1150" b="1" spc="5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ai</a:t>
            </a:r>
            <a:r>
              <a:rPr sz="1150" b="1" spc="6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fini</a:t>
            </a:r>
            <a:r>
              <a:rPr sz="1150" b="1" spc="7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dell'assegnazione</a:t>
            </a:r>
            <a:r>
              <a:rPr sz="1150" b="1" spc="50" dirty="0">
                <a:latin typeface="Gadugi"/>
                <a:cs typeface="Gadugi"/>
              </a:rPr>
              <a:t> </a:t>
            </a:r>
            <a:r>
              <a:rPr sz="1150" b="1" spc="-25" dirty="0">
                <a:latin typeface="Gadugi"/>
                <a:cs typeface="Gadugi"/>
              </a:rPr>
              <a:t>del </a:t>
            </a:r>
            <a:r>
              <a:rPr sz="1150" b="1" dirty="0">
                <a:latin typeface="Gadugi"/>
                <a:cs typeface="Gadugi"/>
              </a:rPr>
              <a:t>seggio</a:t>
            </a:r>
            <a:r>
              <a:rPr sz="1150" b="1" spc="-3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fissato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per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il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settore</a:t>
            </a:r>
            <a:r>
              <a:rPr sz="1150" b="1" spc="-3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della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cooperazione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200" b="1" spc="-30" dirty="0">
                <a:latin typeface="Gadugi"/>
                <a:cs typeface="Gadugi"/>
              </a:rPr>
              <a:t>(DM</a:t>
            </a:r>
            <a:r>
              <a:rPr sz="1200" b="1" spc="-3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n.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spc="-30" dirty="0">
                <a:latin typeface="Gadugi"/>
                <a:cs typeface="Gadugi"/>
              </a:rPr>
              <a:t>155/2011</a:t>
            </a:r>
            <a:r>
              <a:rPr sz="1200" b="1" spc="-50" dirty="0">
                <a:latin typeface="Gadugi"/>
                <a:cs typeface="Gadugi"/>
              </a:rPr>
              <a:t> </a:t>
            </a:r>
            <a:r>
              <a:rPr sz="1200" b="1" spc="-20" dirty="0">
                <a:latin typeface="Gadugi"/>
                <a:cs typeface="Gadugi"/>
              </a:rPr>
              <a:t>art.</a:t>
            </a:r>
            <a:r>
              <a:rPr sz="1200" b="1" spc="-4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4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c.</a:t>
            </a:r>
            <a:r>
              <a:rPr sz="1200" b="1" spc="-40" dirty="0">
                <a:latin typeface="Gadugi"/>
                <a:cs typeface="Gadugi"/>
              </a:rPr>
              <a:t> </a:t>
            </a:r>
            <a:r>
              <a:rPr sz="1200" b="1" spc="-25" dirty="0">
                <a:latin typeface="Gadugi"/>
                <a:cs typeface="Gadugi"/>
              </a:rPr>
              <a:t>1).</a:t>
            </a:r>
            <a:endParaRPr sz="1200" dirty="0">
              <a:latin typeface="Gadugi"/>
              <a:cs typeface="Gadug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843127"/>
            <a:ext cx="9467850" cy="6153223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75"/>
              </a:spcBef>
            </a:pPr>
            <a:r>
              <a:rPr sz="1400" b="1" dirty="0">
                <a:latin typeface="Gadugi"/>
                <a:cs typeface="Gadugi"/>
              </a:rPr>
              <a:t>Procedura</a:t>
            </a:r>
            <a:r>
              <a:rPr sz="1400" b="1" spc="-4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e</a:t>
            </a:r>
            <a:r>
              <a:rPr sz="1400" b="1" spc="-4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modalità</a:t>
            </a:r>
            <a:r>
              <a:rPr sz="1400" b="1" spc="-3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di</a:t>
            </a:r>
            <a:r>
              <a:rPr sz="1400" b="1" spc="-45" dirty="0">
                <a:latin typeface="Gadugi"/>
                <a:cs typeface="Gadugi"/>
              </a:rPr>
              <a:t> </a:t>
            </a:r>
            <a:r>
              <a:rPr sz="1400" b="1" spc="-10" dirty="0">
                <a:latin typeface="Gadugi"/>
                <a:cs typeface="Gadugi"/>
              </a:rPr>
              <a:t>presentazione</a:t>
            </a:r>
            <a:r>
              <a:rPr sz="1400" b="1" spc="-4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delle</a:t>
            </a:r>
            <a:r>
              <a:rPr sz="1400" b="1" spc="-40" dirty="0">
                <a:latin typeface="Gadugi"/>
                <a:cs typeface="Gadugi"/>
              </a:rPr>
              <a:t> </a:t>
            </a:r>
            <a:r>
              <a:rPr sz="1400" b="1" spc="-10" dirty="0">
                <a:latin typeface="Gadugi"/>
                <a:cs typeface="Gadugi"/>
              </a:rPr>
              <a:t>domande</a:t>
            </a:r>
            <a:endParaRPr sz="1400" dirty="0">
              <a:latin typeface="Gadugi"/>
              <a:cs typeface="Gadugi"/>
            </a:endParaRPr>
          </a:p>
          <a:p>
            <a:pPr algn="ctr">
              <a:lnSpc>
                <a:spcPct val="100000"/>
              </a:lnSpc>
              <a:spcBef>
                <a:spcPts val="575"/>
              </a:spcBef>
            </a:pPr>
            <a:r>
              <a:rPr sz="1400" b="1" dirty="0">
                <a:latin typeface="Gadugi"/>
                <a:cs typeface="Gadugi"/>
              </a:rPr>
              <a:t>da</a:t>
            </a:r>
            <a:r>
              <a:rPr sz="1400" b="1" spc="-4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parte</a:t>
            </a:r>
            <a:r>
              <a:rPr sz="1400" b="1" spc="-4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delle</a:t>
            </a:r>
            <a:r>
              <a:rPr sz="1400" b="1" spc="-50" dirty="0">
                <a:latin typeface="Gadugi"/>
                <a:cs typeface="Gadugi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organizzazioni</a:t>
            </a:r>
            <a:r>
              <a:rPr sz="1400" b="1" u="sng" spc="-4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sindacali</a:t>
            </a:r>
            <a:r>
              <a:rPr sz="1400" b="1" u="sng" spc="-4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e</a:t>
            </a:r>
            <a:r>
              <a:rPr sz="1400" b="1" u="sng" spc="-4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associazioni</a:t>
            </a:r>
            <a:r>
              <a:rPr sz="1400" b="1" u="sng" spc="-4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dei</a:t>
            </a:r>
            <a:r>
              <a:rPr sz="1400" b="1" u="sng" spc="-4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consumatori</a:t>
            </a:r>
            <a:endParaRPr sz="1400" dirty="0">
              <a:latin typeface="Gadugi"/>
              <a:cs typeface="Gadugi"/>
            </a:endParaRPr>
          </a:p>
          <a:p>
            <a:pPr algn="ctr">
              <a:lnSpc>
                <a:spcPct val="100000"/>
              </a:lnSpc>
              <a:spcBef>
                <a:spcPts val="525"/>
              </a:spcBef>
            </a:pPr>
            <a:r>
              <a:rPr sz="1450" b="1" spc="-30" dirty="0">
                <a:latin typeface="Gadugi"/>
                <a:cs typeface="Gadugi"/>
              </a:rPr>
              <a:t>(Allegati</a:t>
            </a:r>
            <a:r>
              <a:rPr sz="1450" b="1" spc="-55" dirty="0">
                <a:latin typeface="Gadugi"/>
                <a:cs typeface="Gadugi"/>
              </a:rPr>
              <a:t> </a:t>
            </a:r>
            <a:r>
              <a:rPr sz="1450" b="1" dirty="0">
                <a:latin typeface="Gadugi"/>
                <a:cs typeface="Gadugi"/>
              </a:rPr>
              <a:t>C</a:t>
            </a:r>
            <a:r>
              <a:rPr sz="1450" b="1" spc="-50" dirty="0">
                <a:latin typeface="Gadugi"/>
                <a:cs typeface="Gadugi"/>
              </a:rPr>
              <a:t> </a:t>
            </a:r>
            <a:r>
              <a:rPr sz="1450" b="1" dirty="0">
                <a:latin typeface="Gadugi"/>
                <a:cs typeface="Gadugi"/>
              </a:rPr>
              <a:t>e</a:t>
            </a:r>
            <a:r>
              <a:rPr sz="1450" b="1" spc="-55" dirty="0">
                <a:latin typeface="Gadugi"/>
                <a:cs typeface="Gadugi"/>
              </a:rPr>
              <a:t> </a:t>
            </a:r>
            <a:r>
              <a:rPr sz="1450" b="1" dirty="0">
                <a:latin typeface="Gadugi"/>
                <a:cs typeface="Gadugi"/>
              </a:rPr>
              <a:t>D</a:t>
            </a:r>
            <a:r>
              <a:rPr sz="1450" b="1" spc="-50" dirty="0">
                <a:latin typeface="Gadugi"/>
                <a:cs typeface="Gadugi"/>
              </a:rPr>
              <a:t> </a:t>
            </a:r>
            <a:r>
              <a:rPr sz="1450" b="1" dirty="0">
                <a:latin typeface="Gadugi"/>
                <a:cs typeface="Gadugi"/>
              </a:rPr>
              <a:t>al</a:t>
            </a:r>
            <a:r>
              <a:rPr sz="1450" b="1" spc="-50" dirty="0">
                <a:latin typeface="Gadugi"/>
                <a:cs typeface="Gadugi"/>
              </a:rPr>
              <a:t> </a:t>
            </a:r>
            <a:r>
              <a:rPr sz="1450" b="1" spc="-20" dirty="0">
                <a:latin typeface="Gadugi"/>
                <a:cs typeface="Gadugi"/>
              </a:rPr>
              <a:t>D.M.</a:t>
            </a:r>
            <a:r>
              <a:rPr sz="1450" b="1" spc="-45" dirty="0">
                <a:latin typeface="Gadugi"/>
                <a:cs typeface="Gadugi"/>
              </a:rPr>
              <a:t> </a:t>
            </a:r>
            <a:r>
              <a:rPr sz="1450" b="1" dirty="0">
                <a:latin typeface="Gadugi"/>
                <a:cs typeface="Gadugi"/>
              </a:rPr>
              <a:t>n.</a:t>
            </a:r>
            <a:r>
              <a:rPr sz="1450" b="1" spc="-50" dirty="0">
                <a:latin typeface="Gadugi"/>
                <a:cs typeface="Gadugi"/>
              </a:rPr>
              <a:t> </a:t>
            </a:r>
            <a:r>
              <a:rPr sz="1450" b="1" spc="-10" dirty="0">
                <a:latin typeface="Gadugi"/>
                <a:cs typeface="Gadugi"/>
              </a:rPr>
              <a:t>156/2011)</a:t>
            </a:r>
            <a:endParaRPr sz="145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1115"/>
              </a:spcBef>
            </a:pPr>
            <a:endParaRPr sz="1450" dirty="0">
              <a:latin typeface="Gadugi"/>
              <a:cs typeface="Gadugi"/>
            </a:endParaRPr>
          </a:p>
          <a:p>
            <a:pPr marL="12700" marR="5715" algn="just">
              <a:lnSpc>
                <a:spcPct val="111500"/>
              </a:lnSpc>
            </a:pPr>
            <a:r>
              <a:rPr sz="1150" dirty="0">
                <a:latin typeface="Gadugi"/>
                <a:cs typeface="Gadugi"/>
              </a:rPr>
              <a:t>Anche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organizzazioni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sindacali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</a:t>
            </a:r>
            <a:r>
              <a:rPr sz="1150" b="1" spc="-4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le</a:t>
            </a:r>
            <a:r>
              <a:rPr sz="1150" b="1" spc="-4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associazioni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dei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consumatori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operanti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nella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circoscrizione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della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Camera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commercio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da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almeno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tre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spc="-20" dirty="0">
                <a:latin typeface="Gadugi"/>
                <a:cs typeface="Gadugi"/>
              </a:rPr>
              <a:t>anni </a:t>
            </a:r>
            <a:r>
              <a:rPr sz="1150" dirty="0">
                <a:latin typeface="Gadugi"/>
                <a:cs typeface="Gadugi"/>
              </a:rPr>
              <a:t>prima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della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pubblicazione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dell’Avviso,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fanno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pervenire,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ai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fini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dell'assegnazione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degli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ulteriori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due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seggi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cui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comma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6</a:t>
            </a:r>
            <a:r>
              <a:rPr sz="1150" spc="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dell’art.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10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Legge</a:t>
            </a:r>
            <a:endParaRPr sz="1150" dirty="0">
              <a:latin typeface="Gadugi"/>
              <a:cs typeface="Gadugi"/>
            </a:endParaRPr>
          </a:p>
          <a:p>
            <a:pPr marL="12700" marR="8890" algn="just">
              <a:lnSpc>
                <a:spcPts val="1540"/>
              </a:lnSpc>
              <a:spcBef>
                <a:spcPts val="65"/>
              </a:spcBef>
            </a:pPr>
            <a:r>
              <a:rPr sz="1150" dirty="0">
                <a:latin typeface="Gadugi"/>
                <a:cs typeface="Gadugi"/>
              </a:rPr>
              <a:t>n.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580/1993,</a:t>
            </a:r>
            <a:r>
              <a:rPr sz="1150" spc="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sotto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forma</a:t>
            </a:r>
            <a:r>
              <a:rPr sz="1150" spc="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 err="1">
                <a:latin typeface="Gadugi"/>
                <a:cs typeface="Gadugi"/>
              </a:rPr>
              <a:t>dichiarazione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 err="1" smtClean="0">
                <a:latin typeface="Gadugi"/>
                <a:cs typeface="Gadugi"/>
              </a:rPr>
              <a:t>sostitutiva</a:t>
            </a:r>
            <a:r>
              <a:rPr sz="1150" dirty="0" smtClean="0">
                <a:latin typeface="Gadugi"/>
                <a:cs typeface="Gadugi"/>
              </a:rPr>
              <a:t>,</a:t>
            </a:r>
            <a:r>
              <a:rPr lang="it-IT" sz="1150" spc="65" dirty="0">
                <a:latin typeface="Gadugi"/>
                <a:cs typeface="Gadugi"/>
              </a:rPr>
              <a:t> </a:t>
            </a:r>
            <a:r>
              <a:rPr sz="1150" dirty="0" smtClean="0">
                <a:latin typeface="Gadugi"/>
                <a:cs typeface="Gadugi"/>
              </a:rPr>
              <a:t>a</a:t>
            </a:r>
            <a:r>
              <a:rPr sz="1150" spc="60" dirty="0" smtClean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pena</a:t>
            </a:r>
            <a:r>
              <a:rPr sz="1150" spc="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esclusione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dal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procedimento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spc="-25" dirty="0">
                <a:latin typeface="Gadugi"/>
                <a:cs typeface="Gadugi"/>
              </a:rPr>
              <a:t>le </a:t>
            </a:r>
            <a:r>
              <a:rPr sz="1150" dirty="0">
                <a:latin typeface="Gadugi"/>
                <a:cs typeface="Gadugi"/>
              </a:rPr>
              <a:t>seguenti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informazioni:</a:t>
            </a:r>
            <a:endParaRPr sz="1150" dirty="0">
              <a:latin typeface="Gadugi"/>
              <a:cs typeface="Gadugi"/>
            </a:endParaRPr>
          </a:p>
          <a:p>
            <a:pPr marL="461009" marR="6350" indent="-227965" algn="just">
              <a:lnSpc>
                <a:spcPct val="110900"/>
              </a:lnSpc>
              <a:spcBef>
                <a:spcPts val="1445"/>
              </a:spcBef>
              <a:buFont typeface="Symbol"/>
              <a:buChar char=""/>
              <a:tabLst>
                <a:tab pos="462280" algn="l"/>
              </a:tabLst>
            </a:pPr>
            <a:r>
              <a:rPr sz="1150" b="1" dirty="0">
                <a:latin typeface="Gadugi"/>
                <a:cs typeface="Gadugi"/>
              </a:rPr>
              <a:t>Rappresentatività,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ampiezza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 diffusione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delle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strutture operative,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servizi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resi,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attività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svolta</a:t>
            </a:r>
            <a:r>
              <a:rPr sz="1150" b="1" spc="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secondo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lo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schema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cui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all’Allegato 	</a:t>
            </a:r>
            <a:r>
              <a:rPr sz="1150" b="1" dirty="0">
                <a:latin typeface="Gadugi"/>
                <a:cs typeface="Gadugi"/>
              </a:rPr>
              <a:t>C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al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DM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n.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156/2011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(allegare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documentazione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supporto),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formato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cartaceo,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 </a:t>
            </a:r>
            <a:r>
              <a:rPr sz="1150" b="1" dirty="0">
                <a:solidFill>
                  <a:srgbClr val="FF0000"/>
                </a:solidFill>
                <a:latin typeface="Gadugi"/>
                <a:cs typeface="Gadugi"/>
              </a:rPr>
              <a:t>firma</a:t>
            </a:r>
            <a:r>
              <a:rPr sz="1150" b="1" spc="-10" dirty="0">
                <a:solidFill>
                  <a:srgbClr val="FF0000"/>
                </a:solidFill>
                <a:latin typeface="Gadugi"/>
                <a:cs typeface="Gadugi"/>
              </a:rPr>
              <a:t> </a:t>
            </a:r>
            <a:r>
              <a:rPr sz="1150" b="1" dirty="0">
                <a:solidFill>
                  <a:srgbClr val="FF0000"/>
                </a:solidFill>
                <a:latin typeface="Gadugi"/>
                <a:cs typeface="Gadugi"/>
              </a:rPr>
              <a:t>autografa</a:t>
            </a:r>
            <a:r>
              <a:rPr sz="1150" b="1" spc="-15" dirty="0">
                <a:solidFill>
                  <a:srgbClr val="FF0000"/>
                </a:solidFill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(ovvero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la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firma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scritta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mano)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spc="-25" dirty="0">
                <a:latin typeface="Gadugi"/>
                <a:cs typeface="Gadugi"/>
              </a:rPr>
              <a:t>in 	</a:t>
            </a:r>
            <a:r>
              <a:rPr sz="1150" dirty="0">
                <a:latin typeface="Gadugi"/>
                <a:cs typeface="Gadugi"/>
              </a:rPr>
              <a:t>originale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legale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rappresentante,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allegando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fotocopia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semplice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un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documento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identità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del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legale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rappresentante</a:t>
            </a:r>
            <a:r>
              <a:rPr sz="1150" spc="-10" dirty="0">
                <a:latin typeface="Gadugi"/>
                <a:cs typeface="Gadugi"/>
              </a:rPr>
              <a:t>;</a:t>
            </a:r>
            <a:endParaRPr sz="1150" dirty="0">
              <a:latin typeface="Gadugi"/>
              <a:cs typeface="Gadugi"/>
            </a:endParaRPr>
          </a:p>
          <a:p>
            <a:pPr marL="461009" marR="6350" indent="-227965" algn="just">
              <a:lnSpc>
                <a:spcPct val="110900"/>
              </a:lnSpc>
              <a:spcBef>
                <a:spcPts val="595"/>
              </a:spcBef>
              <a:buFont typeface="Symbol"/>
              <a:buChar char=""/>
              <a:tabLst>
                <a:tab pos="462280" algn="l"/>
              </a:tabLst>
            </a:pPr>
            <a:r>
              <a:rPr sz="1150" b="1" dirty="0">
                <a:latin typeface="Gadugi"/>
                <a:cs typeface="Gadugi"/>
              </a:rPr>
              <a:t>Elenco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iscritti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al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b="1" dirty="0" smtClean="0">
                <a:latin typeface="Gadugi"/>
                <a:cs typeface="Gadugi"/>
              </a:rPr>
              <a:t>31/12/202</a:t>
            </a:r>
            <a:r>
              <a:rPr lang="it-IT" sz="1150" b="1" dirty="0" smtClean="0">
                <a:latin typeface="Gadugi"/>
                <a:cs typeface="Gadugi"/>
              </a:rPr>
              <a:t>5</a:t>
            </a:r>
            <a:r>
              <a:rPr sz="1150" b="1" spc="-10" dirty="0" smtClean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</a:t>
            </a:r>
            <a:r>
              <a:rPr sz="1150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esclusi</a:t>
            </a:r>
            <a:r>
              <a:rPr sz="1150" u="sng" spc="-2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i</a:t>
            </a:r>
            <a:r>
              <a:rPr sz="1150" u="sng" spc="-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pensionati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nel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caso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organizzazioni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sindacali)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redatto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secondo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lo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schema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cui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all’Allegato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spc="-25" dirty="0">
                <a:latin typeface="Gadugi"/>
                <a:cs typeface="Gadugi"/>
              </a:rPr>
              <a:t>al 	</a:t>
            </a:r>
            <a:r>
              <a:rPr sz="1150" b="1" dirty="0">
                <a:latin typeface="Gadugi"/>
                <a:cs typeface="Gadugi"/>
              </a:rPr>
              <a:t>DM</a:t>
            </a:r>
            <a:r>
              <a:rPr sz="1150" b="1" spc="4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n.</a:t>
            </a:r>
            <a:r>
              <a:rPr sz="1150" b="1" spc="4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156/2011</a:t>
            </a:r>
            <a:r>
              <a:rPr sz="1150" b="1" spc="4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</a:t>
            </a:r>
            <a:r>
              <a:rPr sz="1150" spc="4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presentato</a:t>
            </a:r>
            <a:r>
              <a:rPr sz="1150" spc="409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su</a:t>
            </a:r>
            <a:r>
              <a:rPr sz="1150" spc="409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apposito</a:t>
            </a:r>
            <a:r>
              <a:rPr sz="1150" spc="409" dirty="0">
                <a:latin typeface="Gadugi"/>
                <a:cs typeface="Gadugi"/>
              </a:rPr>
              <a:t> </a:t>
            </a:r>
            <a:r>
              <a:rPr sz="1150" dirty="0" err="1">
                <a:latin typeface="Gadugi"/>
                <a:cs typeface="Gadugi"/>
              </a:rPr>
              <a:t>supporto</a:t>
            </a:r>
            <a:r>
              <a:rPr sz="1150" spc="409" dirty="0">
                <a:latin typeface="Gadugi"/>
                <a:cs typeface="Gadugi"/>
              </a:rPr>
              <a:t> </a:t>
            </a:r>
            <a:r>
              <a:rPr sz="1150" dirty="0" err="1" smtClean="0">
                <a:latin typeface="Gadugi"/>
                <a:cs typeface="Gadugi"/>
              </a:rPr>
              <a:t>digitale</a:t>
            </a:r>
            <a:r>
              <a:rPr lang="it-IT" sz="1150" spc="425" dirty="0">
                <a:latin typeface="Gadugi"/>
                <a:cs typeface="Gadugi"/>
              </a:rPr>
              <a:t> </a:t>
            </a:r>
            <a:r>
              <a:rPr lang="it-IT" sz="1150" dirty="0" smtClean="0">
                <a:latin typeface="Gadugi"/>
                <a:cs typeface="Gadugi"/>
              </a:rPr>
              <a:t>in formato pdf/A </a:t>
            </a:r>
            <a:r>
              <a:rPr sz="1150" b="1" dirty="0" err="1" smtClean="0">
                <a:solidFill>
                  <a:srgbClr val="FF0000"/>
                </a:solidFill>
                <a:latin typeface="Gadugi"/>
                <a:cs typeface="Gadugi"/>
              </a:rPr>
              <a:t>firmato</a:t>
            </a:r>
            <a:r>
              <a:rPr sz="1150" b="1" spc="420" dirty="0" smtClean="0">
                <a:solidFill>
                  <a:srgbClr val="FF0000"/>
                </a:solidFill>
                <a:latin typeface="Gadugi"/>
                <a:cs typeface="Gadugi"/>
              </a:rPr>
              <a:t> </a:t>
            </a:r>
            <a:r>
              <a:rPr sz="1150" b="1" dirty="0">
                <a:solidFill>
                  <a:srgbClr val="FF0000"/>
                </a:solidFill>
                <a:latin typeface="Gadugi"/>
                <a:cs typeface="Gadugi"/>
              </a:rPr>
              <a:t>digitalmente</a:t>
            </a:r>
            <a:r>
              <a:rPr sz="1150" b="1" spc="425" dirty="0">
                <a:solidFill>
                  <a:srgbClr val="FF0000"/>
                </a:solidFill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dal</a:t>
            </a:r>
            <a:r>
              <a:rPr sz="1150" spc="409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legale</a:t>
            </a:r>
            <a:r>
              <a:rPr sz="1150" spc="4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rappresentante</a:t>
            </a:r>
            <a:r>
              <a:rPr sz="1150" spc="409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(da</a:t>
            </a:r>
            <a:r>
              <a:rPr sz="1150" spc="41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depositare 	</a:t>
            </a:r>
            <a:r>
              <a:rPr sz="1150" dirty="0">
                <a:latin typeface="Gadugi"/>
                <a:cs typeface="Gadugi"/>
              </a:rPr>
              <a:t>esclusivamente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su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supporto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digitale).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raccomanda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verificare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per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tempo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validità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certificato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firma</a:t>
            </a:r>
            <a:r>
              <a:rPr sz="1150" spc="-10" dirty="0">
                <a:latin typeface="Gadugi"/>
                <a:cs typeface="Gadugi"/>
              </a:rPr>
              <a:t> digitale.</a:t>
            </a:r>
            <a:endParaRPr sz="1150" dirty="0">
              <a:latin typeface="Gadugi"/>
              <a:cs typeface="Gadugi"/>
            </a:endParaRPr>
          </a:p>
          <a:p>
            <a:pPr marL="461009" marR="5080" indent="-227965" algn="just">
              <a:lnSpc>
                <a:spcPct val="110900"/>
              </a:lnSpc>
              <a:spcBef>
                <a:spcPts val="595"/>
              </a:spcBef>
              <a:buFont typeface="Symbol"/>
              <a:buChar char=""/>
              <a:tabLst>
                <a:tab pos="462280" algn="l"/>
              </a:tabLst>
            </a:pPr>
            <a:r>
              <a:rPr sz="1150" b="1" spc="-10" dirty="0">
                <a:latin typeface="Gadugi"/>
                <a:cs typeface="Gadugi"/>
              </a:rPr>
              <a:t>Eventuale</a:t>
            </a:r>
            <a:r>
              <a:rPr sz="1150" b="1" spc="-5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dichiarazione</a:t>
            </a:r>
            <a:r>
              <a:rPr sz="1150" b="1" spc="-4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</a:t>
            </a:r>
            <a:r>
              <a:rPr sz="1150" b="1" spc="-5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apparentamento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</a:t>
            </a:r>
            <a:r>
              <a:rPr sz="1150" b="1" spc="-4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cui</a:t>
            </a:r>
            <a:r>
              <a:rPr sz="1150" b="1" spc="-5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all’Allegato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</a:t>
            </a:r>
            <a:r>
              <a:rPr sz="1150" b="1" spc="-50" dirty="0">
                <a:latin typeface="Gadugi"/>
                <a:cs typeface="Gadugi"/>
              </a:rPr>
              <a:t> </a:t>
            </a:r>
            <a:r>
              <a:rPr sz="1150" b="1" spc="-20" dirty="0">
                <a:latin typeface="Gadugi"/>
                <a:cs typeface="Gadugi"/>
              </a:rPr>
              <a:t>al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DM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n.</a:t>
            </a:r>
            <a:r>
              <a:rPr sz="1150" b="1" spc="-4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156/2011</a:t>
            </a:r>
            <a:r>
              <a:rPr sz="1150" spc="-10" dirty="0">
                <a:latin typeface="Gadugi"/>
                <a:cs typeface="Gadugi"/>
              </a:rPr>
              <a:t>,</a:t>
            </a:r>
            <a:r>
              <a:rPr sz="1150" spc="-5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(in</a:t>
            </a:r>
            <a:r>
              <a:rPr sz="1150" spc="-6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formato</a:t>
            </a:r>
            <a:r>
              <a:rPr sz="1150" spc="-6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cartaceo),</a:t>
            </a:r>
            <a:r>
              <a:rPr sz="1150" spc="-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</a:t>
            </a:r>
            <a:r>
              <a:rPr sz="1150" spc="-55" dirty="0">
                <a:latin typeface="Gadugi"/>
                <a:cs typeface="Gadugi"/>
              </a:rPr>
              <a:t> </a:t>
            </a:r>
            <a:r>
              <a:rPr sz="1150" b="1" spc="-10" dirty="0">
                <a:solidFill>
                  <a:srgbClr val="FF0000"/>
                </a:solidFill>
                <a:latin typeface="Gadugi"/>
                <a:cs typeface="Gadugi"/>
              </a:rPr>
              <a:t>firma</a:t>
            </a:r>
            <a:r>
              <a:rPr sz="1150" b="1" spc="-40" dirty="0">
                <a:solidFill>
                  <a:srgbClr val="FF0000"/>
                </a:solidFill>
                <a:latin typeface="Gadugi"/>
                <a:cs typeface="Gadugi"/>
              </a:rPr>
              <a:t> </a:t>
            </a:r>
            <a:r>
              <a:rPr sz="1150" b="1" spc="-10" dirty="0">
                <a:solidFill>
                  <a:srgbClr val="FF0000"/>
                </a:solidFill>
                <a:latin typeface="Gadugi"/>
                <a:cs typeface="Gadugi"/>
              </a:rPr>
              <a:t>autografa</a:t>
            </a:r>
            <a:r>
              <a:rPr sz="1150" b="1" spc="-55" dirty="0">
                <a:solidFill>
                  <a:srgbClr val="FF0000"/>
                </a:solidFill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(ovvero 	</a:t>
            </a:r>
            <a:r>
              <a:rPr sz="1150" dirty="0">
                <a:latin typeface="Gadugi"/>
                <a:cs typeface="Gadugi"/>
              </a:rPr>
              <a:t>la</a:t>
            </a:r>
            <a:r>
              <a:rPr sz="1150" spc="38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firma</a:t>
            </a:r>
            <a:r>
              <a:rPr sz="1150" spc="39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scritta</a:t>
            </a:r>
            <a:r>
              <a:rPr sz="1150" spc="38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</a:t>
            </a:r>
            <a:r>
              <a:rPr sz="1150" spc="39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mano)</a:t>
            </a:r>
            <a:r>
              <a:rPr sz="1150" spc="39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</a:t>
            </a:r>
            <a:r>
              <a:rPr sz="1150" spc="38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originale</a:t>
            </a:r>
            <a:r>
              <a:rPr sz="1150" spc="38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dei</a:t>
            </a:r>
            <a:r>
              <a:rPr sz="1150" spc="38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legali</a:t>
            </a:r>
            <a:r>
              <a:rPr sz="1150" spc="38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rappresentanti</a:t>
            </a:r>
            <a:r>
              <a:rPr sz="1150" spc="39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delle</a:t>
            </a:r>
            <a:r>
              <a:rPr sz="1150" spc="38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organizzazioni/associazioni</a:t>
            </a:r>
            <a:r>
              <a:rPr sz="1150" spc="38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che</a:t>
            </a:r>
            <a:r>
              <a:rPr sz="1150" spc="38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concorrono</a:t>
            </a:r>
            <a:r>
              <a:rPr sz="1150" spc="39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congiuntamente 	</a:t>
            </a:r>
            <a:r>
              <a:rPr sz="1150" dirty="0">
                <a:latin typeface="Gadugi"/>
                <a:cs typeface="Gadugi"/>
              </a:rPr>
              <a:t>all’assegnazione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dei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seggi,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allegando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fotocopie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semplici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dei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documenti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identità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degli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stessi.</a:t>
            </a:r>
            <a:endParaRPr sz="115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415"/>
              </a:spcBef>
            </a:pPr>
            <a:endParaRPr lang="it-IT" sz="1150" dirty="0" smtClean="0">
              <a:latin typeface="Gadugi"/>
              <a:cs typeface="Gadugi"/>
            </a:endParaRPr>
          </a:p>
          <a:p>
            <a:pPr marL="12700" marR="12065" algn="just">
              <a:lnSpc>
                <a:spcPct val="111400"/>
              </a:lnSpc>
              <a:spcBef>
                <a:spcPts val="1515"/>
              </a:spcBef>
            </a:pPr>
            <a:r>
              <a:rPr lang="it-IT" sz="1200" b="1" dirty="0" smtClean="0">
                <a:latin typeface="Gadugi"/>
                <a:cs typeface="Gadugi"/>
              </a:rPr>
              <a:t>L’</a:t>
            </a:r>
            <a:r>
              <a:rPr lang="it-IT" sz="1200" b="1" dirty="0" smtClean="0">
                <a:latin typeface="Gadugi"/>
                <a:cs typeface="Gadugi"/>
              </a:rPr>
              <a:t>elenco presentato</a:t>
            </a:r>
            <a:r>
              <a:rPr lang="it-IT" sz="1200" b="1" spc="190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su apposito</a:t>
            </a:r>
            <a:r>
              <a:rPr lang="it-IT" sz="1200" b="1" spc="200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supporto</a:t>
            </a:r>
            <a:r>
              <a:rPr lang="it-IT" sz="1200" b="1" spc="190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digitale deve</a:t>
            </a:r>
            <a:r>
              <a:rPr lang="it-IT" sz="1200" b="1" spc="200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essere</a:t>
            </a:r>
            <a:r>
              <a:rPr lang="it-IT" sz="1200" b="1" spc="190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consegnato/trasmesso</a:t>
            </a:r>
            <a:r>
              <a:rPr lang="it-IT" sz="1200" b="1" spc="195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in</a:t>
            </a:r>
            <a:r>
              <a:rPr lang="it-IT" sz="1200" b="1" spc="180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una busta</a:t>
            </a:r>
            <a:r>
              <a:rPr lang="it-IT" sz="1200" b="1" spc="195" dirty="0" smtClean="0">
                <a:latin typeface="Gadugi"/>
                <a:cs typeface="Gadugi"/>
              </a:rPr>
              <a:t> </a:t>
            </a:r>
            <a:r>
              <a:rPr lang="it-IT" sz="1200" b="1" spc="-10" dirty="0" smtClean="0">
                <a:latin typeface="Gadugi"/>
                <a:cs typeface="Gadugi"/>
              </a:rPr>
              <a:t>chiusa </a:t>
            </a:r>
            <a:r>
              <a:rPr lang="it-IT" sz="1200" b="1" dirty="0" smtClean="0">
                <a:latin typeface="Gadugi"/>
                <a:cs typeface="Gadugi"/>
              </a:rPr>
              <a:t>sigillata</a:t>
            </a:r>
            <a:r>
              <a:rPr lang="it-IT" sz="1200" b="1" spc="-55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recante</a:t>
            </a:r>
            <a:r>
              <a:rPr lang="it-IT" sz="1200" b="1" spc="-60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la</a:t>
            </a:r>
            <a:r>
              <a:rPr lang="it-IT" sz="1200" b="1" spc="-65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dicitura</a:t>
            </a:r>
            <a:r>
              <a:rPr lang="it-IT" sz="1200" b="1" spc="-55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“Allegato</a:t>
            </a:r>
            <a:r>
              <a:rPr lang="it-IT" sz="1200" b="1" spc="-55" dirty="0" smtClean="0">
                <a:latin typeface="Gadugi"/>
                <a:cs typeface="Gadugi"/>
              </a:rPr>
              <a:t> </a:t>
            </a:r>
            <a:r>
              <a:rPr lang="it-IT" sz="1200" b="1" dirty="0">
                <a:latin typeface="Gadugi"/>
                <a:cs typeface="Gadugi"/>
              </a:rPr>
              <a:t>D</a:t>
            </a:r>
            <a:r>
              <a:rPr lang="it-IT" sz="1200" b="1" dirty="0" smtClean="0">
                <a:latin typeface="Gadugi"/>
                <a:cs typeface="Gadugi"/>
              </a:rPr>
              <a:t>”,</a:t>
            </a:r>
            <a:r>
              <a:rPr lang="it-IT" sz="1200" b="1" spc="-55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inserita</a:t>
            </a:r>
            <a:r>
              <a:rPr lang="it-IT" sz="1200" b="1" spc="-50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all’interno</a:t>
            </a:r>
            <a:r>
              <a:rPr lang="it-IT" sz="1200" b="1" spc="-50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della</a:t>
            </a:r>
            <a:r>
              <a:rPr lang="it-IT" sz="1200" b="1" spc="-55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medesima</a:t>
            </a:r>
            <a:r>
              <a:rPr lang="it-IT" sz="1200" b="1" spc="-60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busta</a:t>
            </a:r>
            <a:r>
              <a:rPr lang="it-IT" sz="1200" b="1" spc="-50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contenente</a:t>
            </a:r>
            <a:r>
              <a:rPr lang="it-IT" sz="1200" b="1" spc="-65" dirty="0" smtClean="0">
                <a:latin typeface="Gadugi"/>
                <a:cs typeface="Gadugi"/>
              </a:rPr>
              <a:t> </a:t>
            </a:r>
            <a:r>
              <a:rPr lang="it-IT" sz="1200" b="1" dirty="0" smtClean="0">
                <a:latin typeface="Gadugi"/>
                <a:cs typeface="Gadugi"/>
              </a:rPr>
              <a:t>l’Allegato C</a:t>
            </a:r>
            <a:r>
              <a:rPr lang="it-IT" sz="1200" b="1" spc="-25" dirty="0" smtClean="0">
                <a:latin typeface="Gadugi"/>
                <a:cs typeface="Gadugi"/>
              </a:rPr>
              <a:t>.</a:t>
            </a:r>
            <a:endParaRPr lang="it-IT" sz="1200" dirty="0" smtClean="0">
              <a:latin typeface="Gadugi"/>
              <a:cs typeface="Gadugi"/>
            </a:endParaRPr>
          </a:p>
          <a:p>
            <a:pPr marL="12700" marR="5080" algn="just">
              <a:lnSpc>
                <a:spcPct val="110900"/>
              </a:lnSpc>
              <a:spcBef>
                <a:spcPts val="1525"/>
              </a:spcBef>
            </a:pPr>
            <a:r>
              <a:rPr lang="it-IT" sz="1100" dirty="0" smtClean="0">
                <a:latin typeface="Gadugi"/>
                <a:cs typeface="Gadugi"/>
              </a:rPr>
              <a:t>È</a:t>
            </a:r>
            <a:r>
              <a:rPr lang="it-IT" sz="1100" spc="105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possibile</a:t>
            </a:r>
            <a:r>
              <a:rPr lang="it-IT" sz="1100" spc="105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consegnare</a:t>
            </a:r>
            <a:r>
              <a:rPr lang="it-IT" sz="1100" spc="114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il predetto elenco anche</a:t>
            </a:r>
            <a:r>
              <a:rPr lang="it-IT" sz="1100" spc="105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previa</a:t>
            </a:r>
            <a:r>
              <a:rPr lang="it-IT" sz="1100" spc="105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crittografia</a:t>
            </a:r>
            <a:r>
              <a:rPr lang="it-IT" sz="1100" spc="105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del file con</a:t>
            </a:r>
            <a:r>
              <a:rPr lang="it-IT" sz="1100" spc="10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tecnica</a:t>
            </a:r>
            <a:r>
              <a:rPr lang="it-IT" sz="1100" spc="11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asimmetrica</a:t>
            </a:r>
            <a:r>
              <a:rPr lang="it-IT" sz="1100" spc="10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utilizzando</a:t>
            </a:r>
            <a:r>
              <a:rPr lang="it-IT" sz="1100" spc="11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una</a:t>
            </a:r>
            <a:r>
              <a:rPr lang="it-IT" sz="1100" spc="11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chiave</a:t>
            </a:r>
            <a:r>
              <a:rPr lang="it-IT" sz="1100" spc="105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pubblica</a:t>
            </a:r>
            <a:r>
              <a:rPr lang="it-IT" sz="1100" spc="11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resa</a:t>
            </a:r>
            <a:r>
              <a:rPr lang="it-IT" sz="1100" spc="11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nota</a:t>
            </a:r>
            <a:r>
              <a:rPr lang="it-IT" sz="1100" spc="105" dirty="0" smtClean="0">
                <a:latin typeface="Gadugi"/>
                <a:cs typeface="Gadugi"/>
              </a:rPr>
              <a:t> </a:t>
            </a:r>
            <a:r>
              <a:rPr lang="it-IT" sz="1100" spc="-10" dirty="0" smtClean="0">
                <a:latin typeface="Gadugi"/>
                <a:cs typeface="Gadugi"/>
              </a:rPr>
              <a:t>tramite </a:t>
            </a:r>
            <a:r>
              <a:rPr lang="it-IT" sz="1100" dirty="0" smtClean="0">
                <a:latin typeface="Gadugi"/>
                <a:cs typeface="Gadugi"/>
              </a:rPr>
              <a:t>pubblicazione</a:t>
            </a:r>
            <a:r>
              <a:rPr lang="it-IT" sz="1100" spc="3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sul</a:t>
            </a:r>
            <a:r>
              <a:rPr lang="it-IT" sz="1100" spc="4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sito</a:t>
            </a:r>
            <a:r>
              <a:rPr lang="it-IT" sz="1100" spc="35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internet.</a:t>
            </a:r>
            <a:r>
              <a:rPr lang="it-IT" sz="1100" spc="35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Il file contenuto nel</a:t>
            </a:r>
            <a:r>
              <a:rPr lang="it-IT" sz="1100" spc="4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supporto digitale</a:t>
            </a:r>
            <a:r>
              <a:rPr lang="it-IT" sz="1100" spc="35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deve</a:t>
            </a:r>
            <a:r>
              <a:rPr lang="it-IT" sz="1100" spc="3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essere</a:t>
            </a:r>
            <a:r>
              <a:rPr lang="it-IT" sz="1100" spc="4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prima</a:t>
            </a:r>
            <a:r>
              <a:rPr lang="it-IT" sz="1100" spc="4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firmato</a:t>
            </a:r>
            <a:r>
              <a:rPr lang="it-IT" sz="1100" spc="3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digitalmente</a:t>
            </a:r>
            <a:r>
              <a:rPr lang="it-IT" sz="1100" spc="35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e</a:t>
            </a:r>
            <a:r>
              <a:rPr lang="it-IT" sz="1100" spc="3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poi</a:t>
            </a:r>
            <a:r>
              <a:rPr lang="it-IT" sz="1100" spc="4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crittografato.</a:t>
            </a:r>
            <a:r>
              <a:rPr lang="it-IT" sz="1100" spc="30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Non</a:t>
            </a:r>
            <a:r>
              <a:rPr lang="it-IT" sz="1100" spc="25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si</a:t>
            </a:r>
            <a:r>
              <a:rPr lang="it-IT" sz="1100" spc="35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consiglia</a:t>
            </a:r>
            <a:r>
              <a:rPr lang="it-IT" sz="1100" spc="35" dirty="0" smtClean="0">
                <a:latin typeface="Gadugi"/>
                <a:cs typeface="Gadugi"/>
              </a:rPr>
              <a:t> </a:t>
            </a:r>
            <a:r>
              <a:rPr lang="it-IT" sz="1100" spc="-25" dirty="0" smtClean="0">
                <a:latin typeface="Gadugi"/>
                <a:cs typeface="Gadugi"/>
              </a:rPr>
              <a:t>di </a:t>
            </a:r>
            <a:r>
              <a:rPr lang="it-IT" sz="1100" dirty="0" smtClean="0">
                <a:latin typeface="Gadugi"/>
                <a:cs typeface="Gadugi"/>
              </a:rPr>
              <a:t>utilizzare</a:t>
            </a:r>
            <a:r>
              <a:rPr lang="it-IT" sz="1100" spc="-35" dirty="0" smtClean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tale</a:t>
            </a:r>
            <a:r>
              <a:rPr lang="it-IT" sz="1100" spc="-25" dirty="0" smtClean="0">
                <a:latin typeface="Gadugi"/>
                <a:cs typeface="Gadugi"/>
              </a:rPr>
              <a:t> </a:t>
            </a:r>
            <a:r>
              <a:rPr lang="it-IT" sz="1100" spc="-10" dirty="0" smtClean="0">
                <a:latin typeface="Gadugi"/>
                <a:cs typeface="Gadugi"/>
              </a:rPr>
              <a:t>procedura</a:t>
            </a:r>
            <a:r>
              <a:rPr lang="it-IT" sz="1100" b="1" spc="-10" dirty="0" smtClean="0">
                <a:latin typeface="Gadugi"/>
                <a:cs typeface="Gadugi"/>
              </a:rPr>
              <a:t>.</a:t>
            </a:r>
            <a:endParaRPr lang="it-IT" sz="1100" dirty="0" smtClean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415"/>
              </a:spcBef>
            </a:pPr>
            <a:endParaRPr sz="1150" dirty="0">
              <a:latin typeface="Gadugi"/>
              <a:cs typeface="Gadugi"/>
            </a:endParaRPr>
          </a:p>
          <a:p>
            <a:pPr marL="12700" marR="5080" algn="just">
              <a:lnSpc>
                <a:spcPct val="110400"/>
              </a:lnSpc>
            </a:pPr>
            <a:r>
              <a:rPr sz="1150" b="1" dirty="0">
                <a:latin typeface="Gadugi"/>
                <a:cs typeface="Gadugi"/>
              </a:rPr>
              <a:t>Sulla</a:t>
            </a:r>
            <a:r>
              <a:rPr sz="1150" b="1" spc="2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CARICA</a:t>
            </a:r>
            <a:r>
              <a:rPr sz="1150" b="1" spc="229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</a:t>
            </a:r>
            <a:r>
              <a:rPr sz="1150" b="1" spc="229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LEGALE</a:t>
            </a:r>
            <a:r>
              <a:rPr sz="1150" b="1" spc="2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RAPPRESENTANTE</a:t>
            </a:r>
            <a:r>
              <a:rPr sz="1150" b="1" spc="2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è</a:t>
            </a:r>
            <a:r>
              <a:rPr sz="1150" spc="2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necessario</a:t>
            </a:r>
            <a:r>
              <a:rPr sz="1150" spc="2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allegare</a:t>
            </a:r>
            <a:r>
              <a:rPr sz="1150" spc="2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idonea</a:t>
            </a:r>
            <a:r>
              <a:rPr sz="1150" spc="2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documentazione</a:t>
            </a:r>
            <a:r>
              <a:rPr sz="1150" spc="2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attestante</a:t>
            </a:r>
            <a:r>
              <a:rPr sz="1150" spc="2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la</a:t>
            </a:r>
            <a:r>
              <a:rPr sz="1150" spc="2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carica</a:t>
            </a:r>
            <a:r>
              <a:rPr sz="1150" spc="2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2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legale</a:t>
            </a:r>
            <a:r>
              <a:rPr sz="1150" spc="22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rappresentante dell'organizzazione/associazione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(verbale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nomina con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indicazione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della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scadenza).</a:t>
            </a:r>
            <a:endParaRPr sz="1150" dirty="0">
              <a:latin typeface="Gadugi"/>
              <a:cs typeface="Gadug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2812" y="930398"/>
            <a:ext cx="9337040" cy="54016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1145" marR="2404745" indent="-403225" algn="just">
              <a:lnSpc>
                <a:spcPct val="134300"/>
              </a:lnSpc>
              <a:spcBef>
                <a:spcPts val="95"/>
              </a:spcBef>
            </a:pPr>
            <a:r>
              <a:rPr sz="1400" b="1" dirty="0">
                <a:latin typeface="Gadugi"/>
                <a:cs typeface="Gadugi"/>
              </a:rPr>
              <a:t>Procedura</a:t>
            </a:r>
            <a:r>
              <a:rPr sz="1400" b="1" spc="-4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e</a:t>
            </a:r>
            <a:r>
              <a:rPr sz="1400" b="1" spc="-4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modalità</a:t>
            </a:r>
            <a:r>
              <a:rPr sz="1400" b="1" spc="-3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di</a:t>
            </a:r>
            <a:r>
              <a:rPr sz="1400" b="1" spc="-45" dirty="0">
                <a:latin typeface="Gadugi"/>
                <a:cs typeface="Gadugi"/>
              </a:rPr>
              <a:t> </a:t>
            </a:r>
            <a:r>
              <a:rPr sz="1400" b="1" spc="-10" dirty="0">
                <a:latin typeface="Gadugi"/>
                <a:cs typeface="Gadugi"/>
              </a:rPr>
              <a:t>presentazione</a:t>
            </a:r>
            <a:r>
              <a:rPr sz="1400" b="1" spc="-4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delle</a:t>
            </a:r>
            <a:r>
              <a:rPr sz="1400" b="1" spc="-40" dirty="0">
                <a:latin typeface="Gadugi"/>
                <a:cs typeface="Gadugi"/>
              </a:rPr>
              <a:t> </a:t>
            </a:r>
            <a:r>
              <a:rPr sz="1400" b="1" spc="-10" dirty="0">
                <a:latin typeface="Gadugi"/>
                <a:cs typeface="Gadugi"/>
              </a:rPr>
              <a:t>domande </a:t>
            </a:r>
            <a:r>
              <a:rPr sz="1400" b="1" dirty="0">
                <a:latin typeface="Gadugi"/>
                <a:cs typeface="Gadugi"/>
              </a:rPr>
              <a:t>da</a:t>
            </a:r>
            <a:r>
              <a:rPr sz="1400" b="1" spc="-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parte</a:t>
            </a:r>
            <a:r>
              <a:rPr sz="1400" b="1" spc="-1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delle</a:t>
            </a:r>
            <a:r>
              <a:rPr sz="1400" b="1" spc="-15" dirty="0">
                <a:latin typeface="Gadugi"/>
                <a:cs typeface="Gadugi"/>
              </a:rPr>
              <a:t> </a:t>
            </a: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organizzazioni</a:t>
            </a:r>
            <a:r>
              <a:rPr sz="1400" b="1" u="sng" spc="-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imprenditoriali</a:t>
            </a:r>
            <a:endParaRPr sz="140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1019"/>
              </a:spcBef>
            </a:pPr>
            <a:endParaRPr sz="1400" dirty="0">
              <a:latin typeface="Gadugi"/>
              <a:cs typeface="Gadugi"/>
            </a:endParaRPr>
          </a:p>
          <a:p>
            <a:pPr marL="12700" marR="5080" algn="just">
              <a:lnSpc>
                <a:spcPct val="110400"/>
              </a:lnSpc>
            </a:pPr>
            <a:r>
              <a:rPr sz="1100" dirty="0">
                <a:latin typeface="Gadugi"/>
                <a:cs typeface="Gadugi"/>
              </a:rPr>
              <a:t>Possono</a:t>
            </a:r>
            <a:r>
              <a:rPr sz="1100" spc="7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partecipare</a:t>
            </a:r>
            <a:r>
              <a:rPr sz="1100" spc="7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alla</a:t>
            </a:r>
            <a:r>
              <a:rPr sz="1100" spc="7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procedura</a:t>
            </a:r>
            <a:r>
              <a:rPr sz="1100" spc="8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le</a:t>
            </a:r>
            <a:r>
              <a:rPr sz="1100" spc="7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«organizzazioni</a:t>
            </a:r>
            <a:r>
              <a:rPr sz="1100" spc="7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imprenditoriali»</a:t>
            </a:r>
            <a:r>
              <a:rPr sz="1100" spc="7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dei</a:t>
            </a:r>
            <a:r>
              <a:rPr sz="1100" spc="6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territori</a:t>
            </a:r>
            <a:r>
              <a:rPr sz="1100" spc="7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provinciali</a:t>
            </a:r>
            <a:r>
              <a:rPr sz="1100" spc="8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di</a:t>
            </a:r>
            <a:r>
              <a:rPr sz="1100" spc="65" dirty="0">
                <a:latin typeface="Gadugi"/>
                <a:cs typeface="Gadugi"/>
              </a:rPr>
              <a:t> </a:t>
            </a:r>
            <a:r>
              <a:rPr lang="it-IT" sz="1100" dirty="0" smtClean="0">
                <a:latin typeface="Gadugi"/>
                <a:cs typeface="Gadugi"/>
              </a:rPr>
              <a:t>Imperia, La Spezia e Savona </a:t>
            </a:r>
            <a:r>
              <a:rPr sz="1100" dirty="0" err="1" smtClean="0">
                <a:latin typeface="Gadugi"/>
                <a:cs typeface="Gadugi"/>
              </a:rPr>
              <a:t>che</a:t>
            </a:r>
            <a:r>
              <a:rPr sz="1100" spc="65" dirty="0" smtClean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risultano</a:t>
            </a:r>
            <a:r>
              <a:rPr sz="1100" spc="7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in</a:t>
            </a:r>
            <a:r>
              <a:rPr sz="1100" spc="8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possesso</a:t>
            </a:r>
            <a:r>
              <a:rPr sz="1100" spc="65" dirty="0">
                <a:latin typeface="Gadugi"/>
                <a:cs typeface="Gadugi"/>
              </a:rPr>
              <a:t> </a:t>
            </a:r>
            <a:r>
              <a:rPr sz="1100" spc="-25" dirty="0">
                <a:latin typeface="Gadugi"/>
                <a:cs typeface="Gadugi"/>
              </a:rPr>
              <a:t>di </a:t>
            </a:r>
            <a:r>
              <a:rPr sz="1100" dirty="0">
                <a:latin typeface="Gadugi"/>
                <a:cs typeface="Gadugi"/>
              </a:rPr>
              <a:t>almeno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uno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dei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seguenti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spc="-10" dirty="0">
                <a:latin typeface="Gadugi"/>
                <a:cs typeface="Gadugi"/>
              </a:rPr>
              <a:t>requisiti:</a:t>
            </a:r>
            <a:endParaRPr sz="110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785"/>
              </a:spcBef>
            </a:pPr>
            <a:endParaRPr sz="1100" dirty="0">
              <a:latin typeface="Gadugi"/>
              <a:cs typeface="Gadugi"/>
            </a:endParaRPr>
          </a:p>
          <a:p>
            <a:pPr marL="610235" marR="6985" indent="-229235" algn="just">
              <a:lnSpc>
                <a:spcPct val="122500"/>
              </a:lnSpc>
              <a:buFont typeface="Symbol"/>
              <a:buChar char=""/>
              <a:tabLst>
                <a:tab pos="610235" algn="l"/>
              </a:tabLst>
            </a:pPr>
            <a:r>
              <a:rPr sz="1100" dirty="0">
                <a:latin typeface="Gadugi"/>
                <a:cs typeface="Gadugi"/>
              </a:rPr>
              <a:t>organizzazioni imprenditoriali costituite </a:t>
            </a:r>
            <a:r>
              <a:rPr sz="1100" b="1" dirty="0">
                <a:latin typeface="Gadugi"/>
                <a:cs typeface="Gadugi"/>
              </a:rPr>
              <a:t>a livello provinciale - </a:t>
            </a:r>
            <a:r>
              <a:rPr sz="1100" dirty="0">
                <a:latin typeface="Gadugi"/>
                <a:cs typeface="Gadugi"/>
              </a:rPr>
              <a:t>o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spc="-10" dirty="0">
                <a:latin typeface="Gadugi"/>
                <a:cs typeface="Gadugi"/>
              </a:rPr>
              <a:t>pluriprovinciale</a:t>
            </a:r>
            <a:r>
              <a:rPr sz="1100" spc="27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ovvero, in mancanza, da quelle costituite a </a:t>
            </a:r>
            <a:r>
              <a:rPr sz="1100" spc="-10" dirty="0" err="1">
                <a:latin typeface="Gadugi"/>
                <a:cs typeface="Gadugi"/>
              </a:rPr>
              <a:t>livello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spc="-25" dirty="0" err="1" smtClean="0">
                <a:latin typeface="Gadugi"/>
                <a:cs typeface="Gadugi"/>
              </a:rPr>
              <a:t>regionale</a:t>
            </a:r>
            <a:r>
              <a:rPr sz="1100" spc="-25" dirty="0">
                <a:latin typeface="Gadugi"/>
                <a:cs typeface="Gadugi"/>
              </a:rPr>
              <a:t>,</a:t>
            </a:r>
            <a:r>
              <a:rPr sz="1100" spc="-3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o</a:t>
            </a:r>
            <a:r>
              <a:rPr sz="1100" spc="-4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in</a:t>
            </a:r>
            <a:r>
              <a:rPr sz="1100" spc="-45" dirty="0">
                <a:latin typeface="Gadugi"/>
                <a:cs typeface="Gadugi"/>
              </a:rPr>
              <a:t> </a:t>
            </a:r>
            <a:r>
              <a:rPr sz="1100" spc="-30" dirty="0">
                <a:latin typeface="Gadugi"/>
                <a:cs typeface="Gadugi"/>
              </a:rPr>
              <a:t>mancanza</a:t>
            </a:r>
            <a:r>
              <a:rPr sz="1100" spc="-2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a</a:t>
            </a:r>
            <a:r>
              <a:rPr sz="1100" spc="-30" dirty="0">
                <a:latin typeface="Gadugi"/>
                <a:cs typeface="Gadugi"/>
              </a:rPr>
              <a:t> </a:t>
            </a:r>
            <a:r>
              <a:rPr sz="1100" spc="-20" dirty="0">
                <a:latin typeface="Gadugi"/>
                <a:cs typeface="Gadugi"/>
              </a:rPr>
              <a:t>livello</a:t>
            </a:r>
            <a:r>
              <a:rPr sz="1100" spc="-30" dirty="0">
                <a:latin typeface="Gadugi"/>
                <a:cs typeface="Gadugi"/>
              </a:rPr>
              <a:t> </a:t>
            </a:r>
            <a:r>
              <a:rPr sz="1100" spc="-25" dirty="0">
                <a:latin typeface="Gadugi"/>
                <a:cs typeface="Gadugi"/>
              </a:rPr>
              <a:t>nazionale </a:t>
            </a:r>
            <a:r>
              <a:rPr sz="1100" dirty="0">
                <a:latin typeface="Gadugi"/>
                <a:cs typeface="Gadugi"/>
              </a:rPr>
              <a:t>-</a:t>
            </a:r>
            <a:r>
              <a:rPr sz="1100" spc="-3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aderenti</a:t>
            </a:r>
            <a:r>
              <a:rPr sz="1100" spc="-3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ad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organizzazioni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nazionali</a:t>
            </a:r>
            <a:r>
              <a:rPr sz="1100" spc="-10" dirty="0">
                <a:latin typeface="Gadugi"/>
                <a:cs typeface="Gadugi"/>
              </a:rPr>
              <a:t> </a:t>
            </a:r>
            <a:r>
              <a:rPr sz="1100" b="1" spc="-10" dirty="0">
                <a:latin typeface="Gadugi"/>
                <a:cs typeface="Gadugi"/>
              </a:rPr>
              <a:t>rappresentate</a:t>
            </a:r>
            <a:r>
              <a:rPr sz="1100" b="1" spc="-15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nel</a:t>
            </a:r>
            <a:r>
              <a:rPr sz="1100" b="1" spc="-20" dirty="0">
                <a:latin typeface="Gadugi"/>
                <a:cs typeface="Gadugi"/>
              </a:rPr>
              <a:t> CNEL</a:t>
            </a:r>
            <a:endParaRPr sz="1100" dirty="0">
              <a:latin typeface="Gadugi"/>
              <a:cs typeface="Gadugi"/>
            </a:endParaRPr>
          </a:p>
          <a:p>
            <a:pPr marL="608330" marR="5715" indent="-227329" algn="just">
              <a:lnSpc>
                <a:spcPct val="110400"/>
              </a:lnSpc>
              <a:spcBef>
                <a:spcPts val="1230"/>
              </a:spcBef>
              <a:buFont typeface="Symbol"/>
              <a:buChar char=""/>
              <a:tabLst>
                <a:tab pos="610235" algn="l"/>
              </a:tabLst>
            </a:pPr>
            <a:r>
              <a:rPr sz="1100" dirty="0">
                <a:latin typeface="Gadugi"/>
                <a:cs typeface="Gadugi"/>
              </a:rPr>
              <a:t>organizzazioni</a:t>
            </a:r>
            <a:r>
              <a:rPr sz="1100" spc="11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imprenditoriali</a:t>
            </a:r>
            <a:r>
              <a:rPr sz="1100" spc="12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operanti</a:t>
            </a:r>
            <a:r>
              <a:rPr sz="1100" b="1" spc="12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nella</a:t>
            </a:r>
            <a:r>
              <a:rPr sz="1100" b="1" spc="12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circoscrizione</a:t>
            </a:r>
            <a:r>
              <a:rPr sz="1100" b="1" spc="12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da</a:t>
            </a:r>
            <a:r>
              <a:rPr sz="1100" b="1" spc="125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almeno</a:t>
            </a:r>
            <a:r>
              <a:rPr sz="1100" b="1" spc="125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3</a:t>
            </a:r>
            <a:r>
              <a:rPr sz="1100" b="1" spc="11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anni</a:t>
            </a:r>
            <a:r>
              <a:rPr sz="1100" b="1" spc="13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prima</a:t>
            </a:r>
            <a:r>
              <a:rPr sz="1100" spc="12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della</a:t>
            </a:r>
            <a:r>
              <a:rPr sz="1100" spc="12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pubblicazione</a:t>
            </a:r>
            <a:r>
              <a:rPr sz="1100" spc="11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dell’avviso</a:t>
            </a:r>
            <a:r>
              <a:rPr sz="1100" spc="12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di</a:t>
            </a:r>
            <a:r>
              <a:rPr sz="1100" spc="4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rinnovo</a:t>
            </a:r>
            <a:r>
              <a:rPr sz="1100" spc="120" dirty="0">
                <a:latin typeface="Gadugi"/>
                <a:cs typeface="Gadugi"/>
              </a:rPr>
              <a:t> </a:t>
            </a:r>
            <a:r>
              <a:rPr sz="1100" spc="-25" dirty="0">
                <a:latin typeface="Gadugi"/>
                <a:cs typeface="Gadugi"/>
              </a:rPr>
              <a:t>del 	</a:t>
            </a:r>
            <a:r>
              <a:rPr sz="1100" dirty="0">
                <a:latin typeface="Gadugi"/>
                <a:cs typeface="Gadugi"/>
              </a:rPr>
              <a:t>Consiglio</a:t>
            </a:r>
            <a:r>
              <a:rPr sz="1100" spc="-3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camerale</a:t>
            </a:r>
            <a:r>
              <a:rPr sz="1100" spc="-3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(DM</a:t>
            </a:r>
            <a:r>
              <a:rPr sz="1100" spc="-2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n.</a:t>
            </a:r>
            <a:r>
              <a:rPr sz="1100" spc="-3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156/2011</a:t>
            </a:r>
            <a:r>
              <a:rPr sz="1100" spc="-2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art.</a:t>
            </a:r>
            <a:r>
              <a:rPr sz="1100" spc="-2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2</a:t>
            </a:r>
            <a:r>
              <a:rPr sz="1100" spc="-2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c.</a:t>
            </a:r>
            <a:r>
              <a:rPr sz="1100" spc="-20" dirty="0">
                <a:latin typeface="Gadugi"/>
                <a:cs typeface="Gadugi"/>
              </a:rPr>
              <a:t> </a:t>
            </a:r>
            <a:r>
              <a:rPr sz="1100" spc="-25" dirty="0">
                <a:latin typeface="Gadugi"/>
                <a:cs typeface="Gadugi"/>
              </a:rPr>
              <a:t>2).</a:t>
            </a:r>
            <a:endParaRPr sz="110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1160"/>
              </a:spcBef>
            </a:pPr>
            <a:r>
              <a:rPr sz="1100" dirty="0">
                <a:latin typeface="Gadugi"/>
                <a:cs typeface="Gadugi"/>
              </a:rPr>
              <a:t>Tali</a:t>
            </a:r>
            <a:r>
              <a:rPr sz="1100" spc="-2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requisiti</a:t>
            </a:r>
            <a:r>
              <a:rPr sz="1100" spc="-2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sono</a:t>
            </a:r>
            <a:r>
              <a:rPr sz="1100" spc="-2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soggetti</a:t>
            </a:r>
            <a:r>
              <a:rPr sz="1100" spc="-2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ad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apposita</a:t>
            </a:r>
            <a:r>
              <a:rPr sz="1100" spc="-3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dichiarazione</a:t>
            </a:r>
            <a:r>
              <a:rPr sz="1100" spc="-2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da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rendere</a:t>
            </a:r>
            <a:r>
              <a:rPr sz="1100" spc="-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secondo</a:t>
            </a:r>
            <a:r>
              <a:rPr sz="1100" spc="-2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l'Allegato</a:t>
            </a:r>
            <a:r>
              <a:rPr sz="1100" spc="-2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A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del</a:t>
            </a:r>
            <a:r>
              <a:rPr sz="1100" spc="-2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D.M.</a:t>
            </a:r>
            <a:r>
              <a:rPr sz="1100" spc="-3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n.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spc="-10" dirty="0">
                <a:latin typeface="Gadugi"/>
                <a:cs typeface="Gadugi"/>
              </a:rPr>
              <a:t>156/2011.</a:t>
            </a:r>
            <a:endParaRPr sz="1100" dirty="0">
              <a:latin typeface="Gadugi"/>
              <a:cs typeface="Gadugi"/>
            </a:endParaRPr>
          </a:p>
          <a:p>
            <a:pPr marL="12700" marR="5080" algn="just">
              <a:lnSpc>
                <a:spcPct val="110400"/>
              </a:lnSpc>
              <a:spcBef>
                <a:spcPts val="1010"/>
              </a:spcBef>
            </a:pPr>
            <a:r>
              <a:rPr sz="1100" dirty="0">
                <a:latin typeface="Gadugi"/>
                <a:cs typeface="Gadugi"/>
              </a:rPr>
              <a:t>Le</a:t>
            </a:r>
            <a:r>
              <a:rPr sz="1100" spc="6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organizzazioni</a:t>
            </a:r>
            <a:r>
              <a:rPr sz="1100" spc="7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imprenditoriali</a:t>
            </a:r>
            <a:r>
              <a:rPr sz="1100" spc="6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interessate</a:t>
            </a:r>
            <a:r>
              <a:rPr sz="1100" spc="6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devono</a:t>
            </a:r>
            <a:r>
              <a:rPr sz="1100" spc="6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far</a:t>
            </a:r>
            <a:r>
              <a:rPr sz="1100" spc="6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pervenire</a:t>
            </a:r>
            <a:r>
              <a:rPr sz="1100" spc="6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alla</a:t>
            </a:r>
            <a:r>
              <a:rPr sz="1100" spc="8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Camera</a:t>
            </a:r>
            <a:r>
              <a:rPr sz="1100" spc="6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di</a:t>
            </a:r>
            <a:r>
              <a:rPr sz="1100" spc="75" dirty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commercio</a:t>
            </a:r>
            <a:r>
              <a:rPr sz="1100" spc="75" dirty="0" smtClean="0">
                <a:latin typeface="Gadugi"/>
                <a:cs typeface="Gadugi"/>
              </a:rPr>
              <a:t> </a:t>
            </a:r>
            <a:r>
              <a:rPr lang="it-IT" sz="1100" spc="-10" dirty="0" smtClean="0">
                <a:latin typeface="Gadugi"/>
                <a:cs typeface="Gadugi"/>
              </a:rPr>
              <a:t>la seguente documentazione: </a:t>
            </a:r>
            <a:endParaRPr sz="1100" dirty="0" smtClean="0">
              <a:latin typeface="Gadugi"/>
              <a:cs typeface="Gadugi"/>
            </a:endParaRPr>
          </a:p>
          <a:p>
            <a:pPr marL="468630" marR="5080" indent="-227965" algn="just">
              <a:lnSpc>
                <a:spcPct val="110900"/>
              </a:lnSpc>
              <a:spcBef>
                <a:spcPts val="1005"/>
              </a:spcBef>
              <a:buFont typeface="Symbol"/>
              <a:buChar char=""/>
              <a:tabLst>
                <a:tab pos="469900" algn="l"/>
              </a:tabLst>
            </a:pPr>
            <a:r>
              <a:rPr sz="1100" dirty="0" err="1" smtClean="0">
                <a:latin typeface="Gadugi"/>
                <a:cs typeface="Gadugi"/>
              </a:rPr>
              <a:t>dichiarazione</a:t>
            </a:r>
            <a:r>
              <a:rPr sz="1100" spc="114" dirty="0" smtClean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sostitutiva</a:t>
            </a:r>
            <a:r>
              <a:rPr sz="1100" spc="105" dirty="0" smtClean="0"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di</a:t>
            </a:r>
            <a:r>
              <a:rPr sz="1100" spc="100" dirty="0" smtClean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atto</a:t>
            </a:r>
            <a:r>
              <a:rPr sz="1100" spc="105" dirty="0" smtClean="0"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di</a:t>
            </a:r>
            <a:r>
              <a:rPr sz="1100" spc="105" dirty="0" smtClean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notorietà</a:t>
            </a:r>
            <a:r>
              <a:rPr sz="1100" spc="105" dirty="0" smtClean="0"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secondo</a:t>
            </a:r>
            <a:r>
              <a:rPr sz="1100" spc="105" dirty="0" smtClean="0"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lo</a:t>
            </a:r>
            <a:r>
              <a:rPr sz="1100" spc="100" dirty="0" smtClean="0"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schema</a:t>
            </a:r>
            <a:r>
              <a:rPr sz="1100" spc="130" dirty="0" smtClean="0">
                <a:latin typeface="Gadugi"/>
                <a:cs typeface="Gadugi"/>
              </a:rPr>
              <a:t> </a:t>
            </a:r>
            <a:r>
              <a:rPr sz="1100" b="1" dirty="0" err="1" smtClean="0">
                <a:latin typeface="Gadugi"/>
                <a:cs typeface="Gadugi"/>
              </a:rPr>
              <a:t>dell’Allegato</a:t>
            </a:r>
            <a:r>
              <a:rPr sz="1100" b="1" spc="110" dirty="0" smtClean="0">
                <a:latin typeface="Gadugi"/>
                <a:cs typeface="Gadugi"/>
              </a:rPr>
              <a:t> </a:t>
            </a:r>
            <a:r>
              <a:rPr sz="1100" b="1" dirty="0" smtClean="0">
                <a:latin typeface="Gadugi"/>
                <a:cs typeface="Gadugi"/>
              </a:rPr>
              <a:t>A</a:t>
            </a:r>
            <a:r>
              <a:rPr sz="1100" b="1" spc="120" dirty="0" smtClean="0">
                <a:latin typeface="Gadugi"/>
                <a:cs typeface="Gadugi"/>
              </a:rPr>
              <a:t> </a:t>
            </a:r>
            <a:r>
              <a:rPr sz="1100" b="1" dirty="0" smtClean="0">
                <a:latin typeface="Gadugi"/>
                <a:cs typeface="Gadugi"/>
              </a:rPr>
              <a:t>al</a:t>
            </a:r>
            <a:r>
              <a:rPr sz="1100" b="1" spc="100" dirty="0" smtClean="0">
                <a:latin typeface="Gadugi"/>
                <a:cs typeface="Gadugi"/>
              </a:rPr>
              <a:t> </a:t>
            </a:r>
            <a:r>
              <a:rPr sz="1100" b="1" dirty="0" smtClean="0">
                <a:latin typeface="Gadugi"/>
                <a:cs typeface="Gadugi"/>
              </a:rPr>
              <a:t>DM</a:t>
            </a:r>
            <a:r>
              <a:rPr sz="1100" b="1" spc="120" dirty="0" smtClean="0">
                <a:latin typeface="Gadugi"/>
                <a:cs typeface="Gadugi"/>
              </a:rPr>
              <a:t> </a:t>
            </a:r>
            <a:r>
              <a:rPr sz="1100" b="1" dirty="0" smtClean="0">
                <a:latin typeface="Gadugi"/>
                <a:cs typeface="Gadugi"/>
              </a:rPr>
              <a:t>n.</a:t>
            </a:r>
            <a:r>
              <a:rPr sz="1100" b="1" spc="114" dirty="0" smtClean="0">
                <a:latin typeface="Gadugi"/>
                <a:cs typeface="Gadugi"/>
              </a:rPr>
              <a:t> </a:t>
            </a:r>
            <a:r>
              <a:rPr sz="1100" b="1" dirty="0" smtClean="0">
                <a:latin typeface="Gadugi"/>
                <a:cs typeface="Gadugi"/>
              </a:rPr>
              <a:t>156/2011</a:t>
            </a:r>
            <a:r>
              <a:rPr sz="1100" b="1" spc="105" dirty="0" smtClean="0"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(in</a:t>
            </a:r>
            <a:r>
              <a:rPr sz="1100" spc="100" dirty="0" smtClean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formato</a:t>
            </a:r>
            <a:r>
              <a:rPr sz="1100" spc="105" dirty="0" smtClean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cartaceo</a:t>
            </a:r>
            <a:r>
              <a:rPr sz="1100" dirty="0" smtClean="0">
                <a:latin typeface="Gadugi"/>
                <a:cs typeface="Gadugi"/>
              </a:rPr>
              <a:t>),</a:t>
            </a:r>
            <a:r>
              <a:rPr sz="1100" spc="120" dirty="0" smtClean="0"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con</a:t>
            </a:r>
            <a:r>
              <a:rPr sz="1100" spc="45" dirty="0" smtClean="0">
                <a:latin typeface="Gadugi"/>
                <a:cs typeface="Gadugi"/>
              </a:rPr>
              <a:t> </a:t>
            </a:r>
            <a:r>
              <a:rPr sz="1100" b="1" spc="-10" dirty="0" smtClean="0">
                <a:solidFill>
                  <a:srgbClr val="FF0000"/>
                </a:solidFill>
                <a:latin typeface="Gadugi"/>
                <a:cs typeface="Gadugi"/>
              </a:rPr>
              <a:t>firma 	</a:t>
            </a:r>
            <a:r>
              <a:rPr sz="1100" b="1" spc="-10" dirty="0" err="1" smtClean="0">
                <a:solidFill>
                  <a:srgbClr val="FF0000"/>
                </a:solidFill>
                <a:latin typeface="Gadugi"/>
                <a:cs typeface="Gadugi"/>
              </a:rPr>
              <a:t>autografa</a:t>
            </a:r>
            <a:r>
              <a:rPr sz="1100" b="1" spc="-70" dirty="0" smtClean="0">
                <a:solidFill>
                  <a:srgbClr val="FF0000"/>
                </a:solidFill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(</a:t>
            </a:r>
            <a:r>
              <a:rPr sz="1100" dirty="0" err="1" smtClean="0">
                <a:latin typeface="Gadugi"/>
                <a:cs typeface="Gadugi"/>
              </a:rPr>
              <a:t>ovvero</a:t>
            </a:r>
            <a:r>
              <a:rPr sz="1100" spc="-80" dirty="0" smtClean="0"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la</a:t>
            </a:r>
            <a:r>
              <a:rPr sz="1100" spc="-70" dirty="0" smtClean="0"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firma</a:t>
            </a:r>
            <a:r>
              <a:rPr sz="1100" spc="-40" dirty="0" smtClean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scritta</a:t>
            </a:r>
            <a:r>
              <a:rPr sz="1100" spc="-40" dirty="0" smtClean="0"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a</a:t>
            </a:r>
            <a:r>
              <a:rPr sz="1100" spc="-40" dirty="0" smtClean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mano</a:t>
            </a:r>
            <a:r>
              <a:rPr sz="1100" dirty="0" smtClean="0">
                <a:latin typeface="Gadugi"/>
                <a:cs typeface="Gadugi"/>
              </a:rPr>
              <a:t>)</a:t>
            </a:r>
            <a:r>
              <a:rPr sz="1100" spc="-45" dirty="0" smtClean="0"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in</a:t>
            </a:r>
            <a:r>
              <a:rPr sz="1100" spc="-50" dirty="0" smtClean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originale</a:t>
            </a:r>
            <a:r>
              <a:rPr sz="1100" spc="-45" dirty="0" smtClean="0"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del</a:t>
            </a:r>
            <a:r>
              <a:rPr sz="1100" spc="-45" dirty="0" smtClean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legale</a:t>
            </a:r>
            <a:r>
              <a:rPr sz="1100" spc="-50" dirty="0" smtClean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rappresentante</a:t>
            </a:r>
            <a:r>
              <a:rPr sz="1100" dirty="0" smtClean="0">
                <a:latin typeface="Gadugi"/>
                <a:cs typeface="Gadugi"/>
              </a:rPr>
              <a:t>,</a:t>
            </a:r>
            <a:r>
              <a:rPr sz="1100" spc="-40" dirty="0" smtClean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allegando</a:t>
            </a:r>
            <a:r>
              <a:rPr sz="1100" spc="-40" dirty="0" smtClean="0">
                <a:latin typeface="Gadugi"/>
                <a:cs typeface="Gadugi"/>
              </a:rPr>
              <a:t> </a:t>
            </a:r>
            <a:r>
              <a:rPr sz="1100" spc="-10" dirty="0" err="1" smtClean="0">
                <a:latin typeface="Gadugi"/>
                <a:cs typeface="Gadugi"/>
              </a:rPr>
              <a:t>fotocopia</a:t>
            </a:r>
            <a:r>
              <a:rPr sz="1100" spc="-40" dirty="0" smtClean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semplice</a:t>
            </a:r>
            <a:r>
              <a:rPr sz="1100" spc="-45" dirty="0" smtClean="0"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di</a:t>
            </a:r>
            <a:r>
              <a:rPr sz="1100" spc="-35" dirty="0" smtClean="0">
                <a:latin typeface="Gadugi"/>
                <a:cs typeface="Gadugi"/>
              </a:rPr>
              <a:t> </a:t>
            </a:r>
            <a:r>
              <a:rPr sz="1100" spc="-60" dirty="0" smtClean="0">
                <a:latin typeface="Gadugi"/>
                <a:cs typeface="Gadugi"/>
              </a:rPr>
              <a:t>un</a:t>
            </a:r>
            <a:r>
              <a:rPr sz="1100" spc="-15" dirty="0" smtClean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documento</a:t>
            </a:r>
            <a:r>
              <a:rPr sz="1100" spc="-50" dirty="0" smtClean="0"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di</a:t>
            </a:r>
            <a:r>
              <a:rPr sz="1100" spc="-45" dirty="0" smtClean="0">
                <a:latin typeface="Gadugi"/>
                <a:cs typeface="Gadugi"/>
              </a:rPr>
              <a:t> </a:t>
            </a:r>
            <a:r>
              <a:rPr sz="1100" spc="-10" dirty="0" err="1" smtClean="0">
                <a:latin typeface="Gadugi"/>
                <a:cs typeface="Gadugi"/>
              </a:rPr>
              <a:t>identità</a:t>
            </a:r>
            <a:r>
              <a:rPr sz="1100" spc="-10" dirty="0" smtClean="0">
                <a:latin typeface="Gadugi"/>
                <a:cs typeface="Gadugi"/>
              </a:rPr>
              <a:t> 	</a:t>
            </a:r>
            <a:r>
              <a:rPr sz="1100" dirty="0" smtClean="0">
                <a:latin typeface="Gadugi"/>
                <a:cs typeface="Gadugi"/>
              </a:rPr>
              <a:t>del</a:t>
            </a:r>
            <a:r>
              <a:rPr sz="1100" spc="-20" dirty="0" smtClean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legale</a:t>
            </a:r>
            <a:r>
              <a:rPr sz="1100" spc="-15" dirty="0" smtClean="0">
                <a:latin typeface="Gadugi"/>
                <a:cs typeface="Gadugi"/>
              </a:rPr>
              <a:t> </a:t>
            </a:r>
            <a:r>
              <a:rPr sz="1100" spc="-10" dirty="0" err="1" smtClean="0">
                <a:latin typeface="Gadugi"/>
                <a:cs typeface="Gadugi"/>
              </a:rPr>
              <a:t>rappresentante</a:t>
            </a:r>
            <a:r>
              <a:rPr sz="1100" spc="-10" dirty="0" smtClean="0">
                <a:latin typeface="Gadugi"/>
                <a:cs typeface="Gadugi"/>
              </a:rPr>
              <a:t>;</a:t>
            </a:r>
            <a:endParaRPr sz="1100" dirty="0" smtClean="0">
              <a:latin typeface="Gadugi"/>
              <a:cs typeface="Gadugi"/>
            </a:endParaRPr>
          </a:p>
          <a:p>
            <a:pPr marL="468630" marR="5080" indent="-227965" algn="just">
              <a:lnSpc>
                <a:spcPct val="111000"/>
              </a:lnSpc>
              <a:spcBef>
                <a:spcPts val="1000"/>
              </a:spcBef>
              <a:buFont typeface="Symbol"/>
              <a:buChar char=""/>
              <a:tabLst>
                <a:tab pos="469900" algn="l"/>
              </a:tabLst>
            </a:pPr>
            <a:r>
              <a:rPr sz="1100" dirty="0" err="1" smtClean="0">
                <a:latin typeface="Gadugi"/>
                <a:cs typeface="Gadugi"/>
              </a:rPr>
              <a:t>dichiarazione</a:t>
            </a:r>
            <a:r>
              <a:rPr sz="1100" spc="105" dirty="0" smtClean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sostitutiva</a:t>
            </a:r>
            <a:r>
              <a:rPr sz="1100" spc="10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di</a:t>
            </a:r>
            <a:r>
              <a:rPr sz="1100" spc="9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atto</a:t>
            </a:r>
            <a:r>
              <a:rPr sz="1100" spc="10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di</a:t>
            </a:r>
            <a:r>
              <a:rPr sz="1100" spc="9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notorietà</a:t>
            </a:r>
            <a:r>
              <a:rPr sz="1100" spc="10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secondo</a:t>
            </a:r>
            <a:r>
              <a:rPr sz="1100" spc="114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lo</a:t>
            </a:r>
            <a:r>
              <a:rPr sz="1100" spc="10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schema</a:t>
            </a:r>
            <a:r>
              <a:rPr sz="1100" spc="11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dell’Allegato</a:t>
            </a:r>
            <a:r>
              <a:rPr sz="1100" b="1" spc="114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B</a:t>
            </a:r>
            <a:r>
              <a:rPr sz="1100" b="1" spc="10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al</a:t>
            </a:r>
            <a:r>
              <a:rPr sz="1100" b="1" spc="105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DM</a:t>
            </a:r>
            <a:r>
              <a:rPr sz="1100" b="1" spc="11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n.</a:t>
            </a:r>
            <a:r>
              <a:rPr sz="1100" b="1" spc="11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156/2011</a:t>
            </a:r>
            <a:r>
              <a:rPr sz="1100" b="1" spc="95" dirty="0">
                <a:latin typeface="Gadugi"/>
                <a:cs typeface="Gadugi"/>
              </a:rPr>
              <a:t> </a:t>
            </a:r>
            <a:r>
              <a:rPr lang="it-IT" sz="1100" spc="95" dirty="0" smtClean="0">
                <a:latin typeface="Gadugi"/>
                <a:cs typeface="Gadugi"/>
              </a:rPr>
              <a:t>(su supporto digitale) </a:t>
            </a:r>
            <a:r>
              <a:rPr sz="1100" b="1" dirty="0" err="1" smtClean="0">
                <a:solidFill>
                  <a:srgbClr val="FF0000"/>
                </a:solidFill>
                <a:latin typeface="Gadugi"/>
                <a:cs typeface="Gadugi"/>
              </a:rPr>
              <a:t>firmata</a:t>
            </a:r>
            <a:r>
              <a:rPr sz="1100" b="1" spc="114" dirty="0" smtClean="0">
                <a:solidFill>
                  <a:srgbClr val="FF0000"/>
                </a:solidFill>
                <a:latin typeface="Gadugi"/>
                <a:cs typeface="Gadug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Gadugi"/>
                <a:cs typeface="Gadugi"/>
              </a:rPr>
              <a:t>digitalmente</a:t>
            </a:r>
            <a:r>
              <a:rPr sz="1100" b="1" spc="105" dirty="0">
                <a:solidFill>
                  <a:srgbClr val="FF0000"/>
                </a:solidFill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dal</a:t>
            </a:r>
            <a:r>
              <a:rPr sz="1100" spc="50" dirty="0">
                <a:latin typeface="Gadugi"/>
                <a:cs typeface="Gadugi"/>
              </a:rPr>
              <a:t> </a:t>
            </a:r>
            <a:r>
              <a:rPr sz="1100" spc="-10" dirty="0" err="1">
                <a:latin typeface="Gadugi"/>
                <a:cs typeface="Gadugi"/>
              </a:rPr>
              <a:t>legale</a:t>
            </a:r>
            <a:r>
              <a:rPr sz="1100" spc="-10" dirty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rappresentante</a:t>
            </a:r>
            <a:r>
              <a:rPr lang="it-IT" sz="1100" dirty="0" smtClean="0">
                <a:latin typeface="Gadugi"/>
                <a:cs typeface="Gadugi"/>
              </a:rPr>
              <a:t> in duplice copia (in formato foglio elettronico – formato PDF/A) </a:t>
            </a:r>
            <a:r>
              <a:rPr sz="1100" spc="110" dirty="0" smtClean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contenente</a:t>
            </a:r>
            <a:r>
              <a:rPr sz="1100" spc="114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gli</a:t>
            </a:r>
            <a:r>
              <a:rPr sz="1100" spc="11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elenchi</a:t>
            </a:r>
            <a:r>
              <a:rPr sz="1100" b="1" spc="11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delle</a:t>
            </a:r>
            <a:r>
              <a:rPr sz="1100" b="1" spc="125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imprese</a:t>
            </a:r>
            <a:r>
              <a:rPr sz="1100" b="1" spc="114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associate</a:t>
            </a:r>
            <a:r>
              <a:rPr sz="1100" b="1" spc="114" dirty="0"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Si</a:t>
            </a:r>
            <a:r>
              <a:rPr sz="1100" spc="15" dirty="0" smtClean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raccomanda</a:t>
            </a:r>
            <a:r>
              <a:rPr sz="1100" spc="10" dirty="0">
                <a:latin typeface="Gadugi"/>
                <a:cs typeface="Gadugi"/>
              </a:rPr>
              <a:t> </a:t>
            </a:r>
            <a:r>
              <a:rPr sz="1100" spc="-25" dirty="0">
                <a:latin typeface="Gadugi"/>
                <a:cs typeface="Gadugi"/>
              </a:rPr>
              <a:t>di </a:t>
            </a:r>
            <a:r>
              <a:rPr lang="it-IT" sz="1100" spc="-25" dirty="0">
                <a:latin typeface="Gadugi"/>
                <a:cs typeface="Gadugi"/>
              </a:rPr>
              <a:t> </a:t>
            </a:r>
            <a:r>
              <a:rPr sz="1100" dirty="0" err="1" smtClean="0">
                <a:latin typeface="Gadugi"/>
                <a:cs typeface="Gadugi"/>
              </a:rPr>
              <a:t>verificare</a:t>
            </a:r>
            <a:r>
              <a:rPr sz="1100" spc="-15" dirty="0" smtClean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per</a:t>
            </a:r>
            <a:r>
              <a:rPr sz="1100" spc="-1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tempo</a:t>
            </a:r>
            <a:r>
              <a:rPr sz="1100" spc="-2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la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validità</a:t>
            </a:r>
            <a:r>
              <a:rPr sz="1100" spc="-1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del</a:t>
            </a:r>
            <a:r>
              <a:rPr sz="1100" spc="-2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certificato</a:t>
            </a:r>
            <a:r>
              <a:rPr sz="1100" spc="-2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firma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spc="-10" dirty="0">
                <a:latin typeface="Gadugi"/>
                <a:cs typeface="Gadugi"/>
              </a:rPr>
              <a:t>digitale.</a:t>
            </a:r>
            <a:endParaRPr sz="1100" dirty="0">
              <a:latin typeface="Gadugi"/>
              <a:cs typeface="Gadugi"/>
            </a:endParaRPr>
          </a:p>
          <a:p>
            <a:pPr marL="468630" marR="6985" indent="-227965" algn="just">
              <a:lnSpc>
                <a:spcPct val="110400"/>
              </a:lnSpc>
              <a:spcBef>
                <a:spcPts val="1005"/>
              </a:spcBef>
              <a:buFont typeface="Symbol"/>
              <a:buChar char=""/>
              <a:tabLst>
                <a:tab pos="469900" algn="l"/>
              </a:tabLst>
            </a:pPr>
            <a:r>
              <a:rPr sz="1100" dirty="0">
                <a:latin typeface="Gadugi"/>
                <a:cs typeface="Gadugi"/>
              </a:rPr>
              <a:t>eventuale</a:t>
            </a:r>
            <a:r>
              <a:rPr sz="1100" spc="35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dichiarazione</a:t>
            </a:r>
            <a:r>
              <a:rPr sz="1100" b="1" spc="65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di</a:t>
            </a:r>
            <a:r>
              <a:rPr sz="1100" b="1" spc="6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apparentamento</a:t>
            </a:r>
            <a:r>
              <a:rPr sz="1100" b="1" spc="5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secondo</a:t>
            </a:r>
            <a:r>
              <a:rPr sz="1100" spc="5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lo</a:t>
            </a:r>
            <a:r>
              <a:rPr sz="1100" spc="5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schema</a:t>
            </a:r>
            <a:r>
              <a:rPr sz="1100" spc="6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dell’Allegato</a:t>
            </a:r>
            <a:r>
              <a:rPr sz="1100" b="1" spc="65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E</a:t>
            </a:r>
            <a:r>
              <a:rPr sz="1100" b="1" spc="6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al</a:t>
            </a:r>
            <a:r>
              <a:rPr sz="1100" b="1" spc="6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DM</a:t>
            </a:r>
            <a:r>
              <a:rPr sz="1100" b="1" spc="7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n.</a:t>
            </a:r>
            <a:r>
              <a:rPr sz="1100" b="1" spc="5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156/2011</a:t>
            </a:r>
            <a:r>
              <a:rPr sz="1100" b="1" spc="5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(in</a:t>
            </a:r>
            <a:r>
              <a:rPr sz="1100" spc="5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formato</a:t>
            </a:r>
            <a:r>
              <a:rPr sz="1100" spc="5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cartaceo),</a:t>
            </a:r>
            <a:r>
              <a:rPr sz="1100" spc="5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con</a:t>
            </a:r>
            <a:r>
              <a:rPr sz="1100" spc="70" dirty="0">
                <a:latin typeface="Gadugi"/>
                <a:cs typeface="Gadugi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Gadugi"/>
                <a:cs typeface="Gadugi"/>
              </a:rPr>
              <a:t>firma 	</a:t>
            </a:r>
            <a:r>
              <a:rPr sz="1100" b="1" dirty="0">
                <a:solidFill>
                  <a:srgbClr val="FF0000"/>
                </a:solidFill>
                <a:latin typeface="Gadugi"/>
                <a:cs typeface="Gadugi"/>
              </a:rPr>
              <a:t>autografa</a:t>
            </a:r>
            <a:r>
              <a:rPr sz="1100" b="1" spc="180" dirty="0">
                <a:solidFill>
                  <a:srgbClr val="FF0000"/>
                </a:solidFill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(ovvero</a:t>
            </a:r>
            <a:r>
              <a:rPr sz="1100" spc="18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la</a:t>
            </a:r>
            <a:r>
              <a:rPr sz="1100" spc="18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firma</a:t>
            </a:r>
            <a:r>
              <a:rPr sz="1100" spc="18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scritta</a:t>
            </a:r>
            <a:r>
              <a:rPr sz="1100" spc="17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a</a:t>
            </a:r>
            <a:r>
              <a:rPr sz="1100" spc="18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mano)</a:t>
            </a:r>
            <a:r>
              <a:rPr sz="1100" spc="18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in</a:t>
            </a:r>
            <a:r>
              <a:rPr sz="1100" spc="16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originale</a:t>
            </a:r>
            <a:r>
              <a:rPr sz="1100" spc="18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dei</a:t>
            </a:r>
            <a:r>
              <a:rPr sz="1100" spc="18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legali</a:t>
            </a:r>
            <a:r>
              <a:rPr sz="1100" spc="17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rappresentanti</a:t>
            </a:r>
            <a:r>
              <a:rPr sz="1100" spc="18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delle</a:t>
            </a:r>
            <a:r>
              <a:rPr sz="1100" spc="204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organizzazioni</a:t>
            </a:r>
            <a:r>
              <a:rPr sz="1100" spc="17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imprenditoriali</a:t>
            </a:r>
            <a:r>
              <a:rPr sz="1100" spc="18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che</a:t>
            </a:r>
            <a:r>
              <a:rPr sz="1100" spc="180" dirty="0">
                <a:latin typeface="Gadugi"/>
                <a:cs typeface="Gadugi"/>
              </a:rPr>
              <a:t> </a:t>
            </a:r>
            <a:r>
              <a:rPr sz="1100" spc="-10" dirty="0">
                <a:latin typeface="Gadugi"/>
                <a:cs typeface="Gadugi"/>
              </a:rPr>
              <a:t>concorrono 	</a:t>
            </a:r>
            <a:r>
              <a:rPr sz="1100" dirty="0">
                <a:latin typeface="Gadugi"/>
                <a:cs typeface="Gadugi"/>
              </a:rPr>
              <a:t>congiuntamente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spc="-10" dirty="0">
                <a:latin typeface="Gadugi"/>
                <a:cs typeface="Gadugi"/>
              </a:rPr>
              <a:t>all’assegnazione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dei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seggi,</a:t>
            </a:r>
            <a:r>
              <a:rPr sz="1100" spc="-1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allegando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fotocopie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semplici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dei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documenti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di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identità degli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spc="-10" dirty="0">
                <a:latin typeface="Gadugi"/>
                <a:cs typeface="Gadugi"/>
              </a:rPr>
              <a:t>stessi.</a:t>
            </a:r>
            <a:endParaRPr sz="1100" dirty="0">
              <a:latin typeface="Gadugi"/>
              <a:cs typeface="Gadug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93419"/>
            <a:ext cx="9108440" cy="501015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R="222250" algn="just">
              <a:lnSpc>
                <a:spcPct val="100000"/>
              </a:lnSpc>
              <a:spcBef>
                <a:spcPts val="280"/>
              </a:spcBef>
            </a:pPr>
            <a:r>
              <a:rPr sz="14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IN</a:t>
            </a: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PARTICOLARE:</a:t>
            </a:r>
            <a:endParaRPr sz="1400" dirty="0">
              <a:latin typeface="Gadugi"/>
              <a:cs typeface="Gadugi"/>
            </a:endParaRPr>
          </a:p>
          <a:p>
            <a:pPr marL="1026160" marR="1249045" algn="just">
              <a:lnSpc>
                <a:spcPct val="110700"/>
              </a:lnSpc>
            </a:pPr>
            <a:r>
              <a:rPr sz="1400" b="1" dirty="0">
                <a:latin typeface="Gadugi"/>
                <a:cs typeface="Gadugi"/>
              </a:rPr>
              <a:t>Allegato</a:t>
            </a:r>
            <a:r>
              <a:rPr sz="1400" b="1" spc="-2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A</a:t>
            </a:r>
            <a:r>
              <a:rPr sz="1400" b="1" spc="-2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al</a:t>
            </a:r>
            <a:r>
              <a:rPr sz="1400" b="1" spc="-2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D.M.</a:t>
            </a:r>
            <a:r>
              <a:rPr sz="1400" b="1" spc="-2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n.</a:t>
            </a:r>
            <a:r>
              <a:rPr sz="1400" b="1" spc="-1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156/2011</a:t>
            </a:r>
            <a:r>
              <a:rPr sz="1400" b="1" spc="-3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–</a:t>
            </a:r>
            <a:r>
              <a:rPr sz="1400" b="1" spc="-2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Informazioni</a:t>
            </a:r>
            <a:r>
              <a:rPr sz="1400" b="1" spc="-20" dirty="0">
                <a:latin typeface="Gadugi"/>
                <a:cs typeface="Gadugi"/>
              </a:rPr>
              <a:t> </a:t>
            </a:r>
            <a:r>
              <a:rPr sz="1400" b="1" spc="-10" dirty="0">
                <a:latin typeface="Gadugi"/>
                <a:cs typeface="Gadugi"/>
              </a:rPr>
              <a:t>sull’organizzazione</a:t>
            </a:r>
            <a:r>
              <a:rPr sz="1400" b="1" spc="-25" dirty="0">
                <a:latin typeface="Gadugi"/>
                <a:cs typeface="Gadugi"/>
              </a:rPr>
              <a:t> </a:t>
            </a:r>
            <a:r>
              <a:rPr sz="1400" b="1" spc="-10" dirty="0">
                <a:latin typeface="Gadugi"/>
                <a:cs typeface="Gadugi"/>
              </a:rPr>
              <a:t>imprenditoriale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(da</a:t>
            </a:r>
            <a:r>
              <a:rPr sz="1400" b="1" u="sng" spc="-3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presentarsi</a:t>
            </a:r>
            <a:r>
              <a:rPr sz="1400" b="1" u="sng" spc="-3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in</a:t>
            </a:r>
            <a:r>
              <a:rPr sz="1400" b="1" u="sng" spc="-4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forma</a:t>
            </a:r>
            <a:r>
              <a:rPr sz="1400" b="1" u="sng" spc="-3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cartacea)</a:t>
            </a:r>
            <a:endParaRPr sz="140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1195"/>
              </a:spcBef>
            </a:pPr>
            <a:endParaRPr sz="1400" dirty="0">
              <a:latin typeface="Gadugi"/>
              <a:cs typeface="Gadugi"/>
            </a:endParaRPr>
          </a:p>
          <a:p>
            <a:pPr marL="239395" marR="5080" indent="-227329" algn="just">
              <a:lnSpc>
                <a:spcPct val="111000"/>
              </a:lnSpc>
              <a:spcBef>
                <a:spcPts val="5"/>
              </a:spcBef>
              <a:buAutoNum type="arabicParenR"/>
              <a:tabLst>
                <a:tab pos="241300" algn="l"/>
              </a:tabLst>
            </a:pPr>
            <a:r>
              <a:rPr sz="1150" dirty="0">
                <a:latin typeface="Gadugi"/>
                <a:cs typeface="Gadugi"/>
              </a:rPr>
              <a:t>allegare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COPIA</a:t>
            </a:r>
            <a:r>
              <a:rPr sz="1150" b="1" spc="-10" dirty="0">
                <a:latin typeface="Gadugi"/>
                <a:cs typeface="Gadugi"/>
              </a:rPr>
              <a:t> STATUTO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corso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validità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l’indicazione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della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data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approvazione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 </a:t>
            </a:r>
            <a:r>
              <a:rPr sz="1150" b="1" dirty="0">
                <a:latin typeface="Gadugi"/>
                <a:cs typeface="Gadugi"/>
              </a:rPr>
              <a:t>COPIA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ATTO</a:t>
            </a:r>
            <a:r>
              <a:rPr sz="1150" b="1" spc="-10" dirty="0">
                <a:latin typeface="Gadugi"/>
                <a:cs typeface="Gadugi"/>
              </a:rPr>
              <a:t> COSTITUTIVO </a:t>
            </a:r>
            <a:r>
              <a:rPr sz="1150" dirty="0">
                <a:latin typeface="Gadugi"/>
                <a:cs typeface="Gadugi"/>
              </a:rPr>
              <a:t>anche</a:t>
            </a:r>
            <a:r>
              <a:rPr sz="1150" spc="-10" dirty="0">
                <a:latin typeface="Gadugi"/>
                <a:cs typeface="Gadugi"/>
              </a:rPr>
              <a:t> nazionale 	</a:t>
            </a:r>
            <a:r>
              <a:rPr sz="1150" dirty="0">
                <a:latin typeface="Gadugi"/>
                <a:cs typeface="Gadugi"/>
              </a:rPr>
              <a:t>purché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sia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prevista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la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territorialità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tutte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informazioni</a:t>
            </a:r>
            <a:r>
              <a:rPr sz="1150" b="1" spc="-4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documentate</a:t>
            </a:r>
            <a:r>
              <a:rPr sz="1150" b="1" spc="-5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in</a:t>
            </a:r>
            <a:r>
              <a:rPr sz="1150" b="1" spc="-4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merito</a:t>
            </a:r>
            <a:r>
              <a:rPr sz="1150" b="1" spc="-4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alla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natura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</a:t>
            </a:r>
            <a:r>
              <a:rPr sz="1150" b="1" spc="-6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alle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finalità</a:t>
            </a:r>
            <a:r>
              <a:rPr sz="1150" b="1" spc="-4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</a:t>
            </a:r>
            <a:r>
              <a:rPr sz="1150" b="1" spc="-4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tutela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</a:t>
            </a:r>
            <a:r>
              <a:rPr sz="1150" b="1" spc="-6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promozione</a:t>
            </a:r>
            <a:r>
              <a:rPr sz="1150" b="1" spc="-3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degli 	</a:t>
            </a:r>
            <a:r>
              <a:rPr sz="1150" dirty="0">
                <a:latin typeface="Gadugi"/>
                <a:cs typeface="Gadugi"/>
              </a:rPr>
              <a:t>interessi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degli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associati;</a:t>
            </a:r>
            <a:endParaRPr sz="1150" dirty="0">
              <a:latin typeface="Gadugi"/>
              <a:cs typeface="Gadugi"/>
            </a:endParaRPr>
          </a:p>
          <a:p>
            <a:pPr marL="239395" marR="5715" indent="-227329" algn="just">
              <a:lnSpc>
                <a:spcPct val="110900"/>
              </a:lnSpc>
              <a:spcBef>
                <a:spcPts val="1530"/>
              </a:spcBef>
              <a:buFont typeface="Gadugi"/>
              <a:buAutoNum type="arabicParenR"/>
              <a:tabLst>
                <a:tab pos="241300" algn="l"/>
              </a:tabLst>
            </a:pPr>
            <a:r>
              <a:rPr sz="1150" b="1" spc="-10" dirty="0">
                <a:latin typeface="Gadugi"/>
                <a:cs typeface="Gadugi"/>
              </a:rPr>
              <a:t>informazioni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in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merito</a:t>
            </a:r>
            <a:r>
              <a:rPr sz="1150" b="1" spc="-4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ad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ampiezza</a:t>
            </a:r>
            <a:r>
              <a:rPr sz="1150" b="1" spc="-4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diffusione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delle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strutture</a:t>
            </a:r>
            <a:r>
              <a:rPr sz="1150" b="1" spc="-5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operative</a:t>
            </a:r>
            <a:r>
              <a:rPr sz="1150" b="1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(si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intendono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dati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relativi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alla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sede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provinciale,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agli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sportelli, 	</a:t>
            </a:r>
            <a:r>
              <a:rPr sz="1150" dirty="0">
                <a:latin typeface="Gadugi"/>
                <a:cs typeface="Gadugi"/>
              </a:rPr>
              <a:t>ai</a:t>
            </a:r>
            <a:r>
              <a:rPr sz="1150" spc="8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recapiti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per</a:t>
            </a:r>
            <a:r>
              <a:rPr sz="1150" spc="9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</a:t>
            </a:r>
            <a:r>
              <a:rPr sz="1150" spc="9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quali</a:t>
            </a:r>
            <a:r>
              <a:rPr sz="1150" spc="8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è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necessario</a:t>
            </a:r>
            <a:r>
              <a:rPr sz="1150" spc="8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indicare</a:t>
            </a:r>
            <a:r>
              <a:rPr sz="1150" spc="9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indirizzo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</a:t>
            </a:r>
            <a:r>
              <a:rPr sz="1150" spc="9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numero</a:t>
            </a:r>
            <a:r>
              <a:rPr sz="1150" spc="8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telefono,</a:t>
            </a:r>
            <a:r>
              <a:rPr sz="1150" spc="8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giorni</a:t>
            </a:r>
            <a:r>
              <a:rPr sz="1150" spc="8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definiti</a:t>
            </a:r>
            <a:r>
              <a:rPr sz="1150" spc="9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</a:t>
            </a:r>
            <a:r>
              <a:rPr sz="1150" spc="9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orari</a:t>
            </a:r>
            <a:r>
              <a:rPr sz="1150" spc="8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8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apertura,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personale</a:t>
            </a:r>
            <a:r>
              <a:rPr sz="1150" spc="1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utilizzato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per</a:t>
            </a:r>
            <a:r>
              <a:rPr sz="1150" spc="90" dirty="0">
                <a:latin typeface="Gadugi"/>
                <a:cs typeface="Gadugi"/>
              </a:rPr>
              <a:t> </a:t>
            </a:r>
            <a:r>
              <a:rPr sz="1150" spc="-25" dirty="0">
                <a:latin typeface="Gadugi"/>
                <a:cs typeface="Gadugi"/>
              </a:rPr>
              <a:t>lo 	</a:t>
            </a:r>
            <a:r>
              <a:rPr sz="1150" dirty="0">
                <a:latin typeface="Gadugi"/>
                <a:cs typeface="Gadugi"/>
              </a:rPr>
              <a:t>svolgimento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dell’attività;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allegare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documentazione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</a:t>
            </a:r>
            <a:r>
              <a:rPr sz="1150" spc="-10" dirty="0">
                <a:latin typeface="Gadugi"/>
                <a:cs typeface="Gadugi"/>
              </a:rPr>
              <a:t> supporto);</a:t>
            </a:r>
            <a:endParaRPr sz="1150" dirty="0">
              <a:latin typeface="Gadugi"/>
              <a:cs typeface="Gadugi"/>
            </a:endParaRPr>
          </a:p>
          <a:p>
            <a:pPr marL="239395" marR="8890" indent="-227329" algn="just">
              <a:lnSpc>
                <a:spcPct val="111300"/>
              </a:lnSpc>
              <a:spcBef>
                <a:spcPts val="1520"/>
              </a:spcBef>
              <a:buFont typeface="Gadugi"/>
              <a:buAutoNum type="arabicParenR"/>
              <a:tabLst>
                <a:tab pos="241300" algn="l"/>
              </a:tabLst>
            </a:pPr>
            <a:r>
              <a:rPr sz="1150" b="1" dirty="0">
                <a:latin typeface="Gadugi"/>
                <a:cs typeface="Gadugi"/>
              </a:rPr>
              <a:t>informazioni</a:t>
            </a:r>
            <a:r>
              <a:rPr sz="1150" b="1" spc="5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in</a:t>
            </a:r>
            <a:r>
              <a:rPr sz="1150" b="1" spc="6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merito</a:t>
            </a:r>
            <a:r>
              <a:rPr sz="1150" b="1" spc="6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ai</a:t>
            </a:r>
            <a:r>
              <a:rPr sz="1150" b="1" spc="6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servizi</a:t>
            </a:r>
            <a:r>
              <a:rPr sz="1150" b="1" spc="6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resi</a:t>
            </a:r>
            <a:r>
              <a:rPr sz="1150" b="1" spc="5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ed</a:t>
            </a:r>
            <a:r>
              <a:rPr sz="1150" b="1" spc="6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attività</a:t>
            </a:r>
            <a:r>
              <a:rPr sz="1150" b="1" spc="7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svolta</a:t>
            </a:r>
            <a:r>
              <a:rPr sz="1150" b="1" spc="5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nella</a:t>
            </a:r>
            <a:r>
              <a:rPr sz="1150" b="1" spc="7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circoscrizione</a:t>
            </a:r>
            <a:r>
              <a:rPr sz="1150" b="1" spc="7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(rassegna</a:t>
            </a:r>
            <a:r>
              <a:rPr sz="1150" spc="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stampa,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brochures,</a:t>
            </a:r>
            <a:r>
              <a:rPr sz="1150" spc="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relazioni,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sito</a:t>
            </a:r>
            <a:r>
              <a:rPr sz="1150" spc="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internet,</a:t>
            </a:r>
            <a:r>
              <a:rPr sz="1150" spc="60" dirty="0">
                <a:latin typeface="Gadugi"/>
                <a:cs typeface="Gadugi"/>
              </a:rPr>
              <a:t> </a:t>
            </a:r>
            <a:r>
              <a:rPr sz="1150" spc="-20" dirty="0">
                <a:latin typeface="Gadugi"/>
                <a:cs typeface="Gadugi"/>
              </a:rPr>
              <a:t>ecc; 	</a:t>
            </a:r>
            <a:r>
              <a:rPr sz="1150" dirty="0">
                <a:latin typeface="Gadugi"/>
                <a:cs typeface="Gadugi"/>
              </a:rPr>
              <a:t>allegare </a:t>
            </a:r>
            <a:r>
              <a:rPr sz="1150" spc="-10" dirty="0">
                <a:latin typeface="Gadugi"/>
                <a:cs typeface="Gadugi"/>
              </a:rPr>
              <a:t>documentazione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</a:t>
            </a:r>
            <a:r>
              <a:rPr sz="1150" spc="2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supporto);</a:t>
            </a:r>
            <a:endParaRPr sz="115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5"/>
              </a:spcBef>
              <a:buFont typeface="Gadugi"/>
              <a:buAutoNum type="arabicParenR"/>
            </a:pPr>
            <a:endParaRPr sz="1150" dirty="0">
              <a:latin typeface="Gadugi"/>
              <a:cs typeface="Gadugi"/>
            </a:endParaRPr>
          </a:p>
          <a:p>
            <a:pPr marL="239395" marR="5080" indent="-227329" algn="just">
              <a:lnSpc>
                <a:spcPct val="110900"/>
              </a:lnSpc>
              <a:buFont typeface="Gadugi"/>
              <a:buAutoNum type="arabicParenR"/>
              <a:tabLst>
                <a:tab pos="241300" algn="l"/>
              </a:tabLst>
            </a:pPr>
            <a:r>
              <a:rPr sz="1150" b="1" dirty="0">
                <a:latin typeface="Gadugi"/>
                <a:cs typeface="Gadugi"/>
              </a:rPr>
              <a:t>il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numero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imprese iscritte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al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31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 err="1">
                <a:latin typeface="Gadugi"/>
                <a:cs typeface="Gadugi"/>
              </a:rPr>
              <a:t>dicembre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 smtClean="0">
                <a:latin typeface="Gadugi"/>
                <a:cs typeface="Gadugi"/>
              </a:rPr>
              <a:t>202</a:t>
            </a:r>
            <a:r>
              <a:rPr lang="it-IT" sz="1150" b="1" dirty="0" smtClean="0">
                <a:latin typeface="Gadugi"/>
                <a:cs typeface="Gadugi"/>
              </a:rPr>
              <a:t>5</a:t>
            </a:r>
            <a:r>
              <a:rPr sz="1150" b="1" spc="-15" dirty="0" smtClean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purché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nell’ultimo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biennio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abbiano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pagato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almeno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una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quota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annuale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adesione;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spc="-20" dirty="0">
                <a:latin typeface="Gadugi"/>
                <a:cs typeface="Gadugi"/>
              </a:rPr>
              <a:t>tale 	</a:t>
            </a:r>
            <a:r>
              <a:rPr sz="1150" dirty="0">
                <a:latin typeface="Gadugi"/>
                <a:cs typeface="Gadugi"/>
              </a:rPr>
              <a:t>quota</a:t>
            </a:r>
            <a:r>
              <a:rPr sz="1150" spc="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non</a:t>
            </a:r>
            <a:r>
              <a:rPr sz="1150" spc="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deve</a:t>
            </a:r>
            <a:r>
              <a:rPr sz="1150" spc="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essere</a:t>
            </a:r>
            <a:r>
              <a:rPr sz="1150" spc="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meramente</a:t>
            </a:r>
            <a:r>
              <a:rPr sz="1150" spc="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simbolica,</a:t>
            </a:r>
            <a:r>
              <a:rPr sz="1150" spc="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ma</a:t>
            </a:r>
            <a:r>
              <a:rPr sz="1150" spc="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deve</a:t>
            </a:r>
            <a:r>
              <a:rPr sz="1150" spc="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trattarsi</a:t>
            </a:r>
            <a:r>
              <a:rPr sz="1150" spc="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quota</a:t>
            </a:r>
            <a:r>
              <a:rPr sz="1150" spc="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effettiva</a:t>
            </a:r>
            <a:r>
              <a:rPr sz="1150" spc="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adesione</a:t>
            </a:r>
            <a:r>
              <a:rPr sz="1150" spc="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ed</a:t>
            </a:r>
            <a:r>
              <a:rPr sz="1150" spc="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</a:t>
            </a:r>
            <a:r>
              <a:rPr sz="1150" spc="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linea</a:t>
            </a:r>
            <a:r>
              <a:rPr sz="1150" spc="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</a:t>
            </a:r>
            <a:r>
              <a:rPr sz="1150" spc="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</a:t>
            </a:r>
            <a:r>
              <a:rPr sz="1150" spc="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quote</a:t>
            </a:r>
            <a:r>
              <a:rPr sz="1150" spc="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riscosse</a:t>
            </a:r>
            <a:r>
              <a:rPr sz="1150" spc="7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dalle</a:t>
            </a:r>
            <a:r>
              <a:rPr sz="1150" spc="2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altre 	associazioni.</a:t>
            </a:r>
            <a:endParaRPr sz="115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135"/>
              </a:spcBef>
              <a:buFont typeface="Gadugi"/>
              <a:buAutoNum type="arabicParenR"/>
            </a:pPr>
            <a:endParaRPr sz="1150" dirty="0">
              <a:latin typeface="Gadugi"/>
              <a:cs typeface="Gadugi"/>
            </a:endParaRPr>
          </a:p>
          <a:p>
            <a:pPr marL="240029" indent="-227329" algn="just">
              <a:lnSpc>
                <a:spcPct val="100000"/>
              </a:lnSpc>
              <a:buAutoNum type="arabicParenR"/>
              <a:tabLst>
                <a:tab pos="240029" algn="l"/>
              </a:tabLst>
            </a:pPr>
            <a:r>
              <a:rPr sz="1150" dirty="0">
                <a:latin typeface="Gadugi"/>
                <a:cs typeface="Gadugi"/>
              </a:rPr>
              <a:t>s</a:t>
            </a:r>
            <a:r>
              <a:rPr sz="1150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olo</a:t>
            </a:r>
            <a:r>
              <a:rPr sz="1150" u="sng" spc="-2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per</a:t>
            </a:r>
            <a:r>
              <a:rPr sz="1150" u="sng" spc="-1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le</a:t>
            </a:r>
            <a:r>
              <a:rPr sz="1150" u="sng" spc="-2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società</a:t>
            </a:r>
            <a:r>
              <a:rPr sz="1150" u="sng" spc="-1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in</a:t>
            </a:r>
            <a:r>
              <a:rPr sz="1150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forma</a:t>
            </a:r>
            <a:r>
              <a:rPr sz="1150" u="sng" spc="-1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cooperativa</a:t>
            </a:r>
            <a:r>
              <a:rPr sz="1150" dirty="0">
                <a:latin typeface="Gadugi"/>
                <a:cs typeface="Gadugi"/>
              </a:rPr>
              <a:t>,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il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numero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soci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delle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società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cooperative aderenti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al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31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 err="1">
                <a:latin typeface="Gadugi"/>
                <a:cs typeface="Gadugi"/>
              </a:rPr>
              <a:t>dicembre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spc="-10" dirty="0" smtClean="0">
                <a:latin typeface="Gadugi"/>
                <a:cs typeface="Gadugi"/>
              </a:rPr>
              <a:t>202</a:t>
            </a:r>
            <a:r>
              <a:rPr lang="it-IT" sz="1150" b="1" spc="-10" dirty="0" smtClean="0">
                <a:latin typeface="Gadugi"/>
                <a:cs typeface="Gadugi"/>
              </a:rPr>
              <a:t>5</a:t>
            </a:r>
            <a:r>
              <a:rPr sz="1150" spc="-10" dirty="0" smtClean="0">
                <a:latin typeface="Gadugi"/>
                <a:cs typeface="Gadugi"/>
              </a:rPr>
              <a:t>;</a:t>
            </a:r>
            <a:endParaRPr sz="115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150"/>
              </a:spcBef>
              <a:buFont typeface="Gadugi"/>
              <a:buAutoNum type="arabicParenR"/>
            </a:pPr>
            <a:endParaRPr sz="1150" dirty="0">
              <a:latin typeface="Gadugi"/>
              <a:cs typeface="Gadugi"/>
            </a:endParaRPr>
          </a:p>
          <a:p>
            <a:pPr marL="240029" indent="-227329" algn="just">
              <a:lnSpc>
                <a:spcPct val="100000"/>
              </a:lnSpc>
              <a:buFont typeface="Gadugi"/>
              <a:buAutoNum type="arabicParenR"/>
              <a:tabLst>
                <a:tab pos="240029" algn="l"/>
              </a:tabLst>
            </a:pPr>
            <a:r>
              <a:rPr sz="1150" b="1" dirty="0">
                <a:latin typeface="Gadugi"/>
                <a:cs typeface="Gadugi"/>
              </a:rPr>
              <a:t>il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numero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degli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occupati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nelle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imprese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al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31</a:t>
            </a:r>
            <a:r>
              <a:rPr sz="1150" b="1" spc="-30" dirty="0">
                <a:latin typeface="Gadugi"/>
                <a:cs typeface="Gadugi"/>
              </a:rPr>
              <a:t> </a:t>
            </a:r>
            <a:r>
              <a:rPr sz="1150" b="1" dirty="0" err="1">
                <a:latin typeface="Gadugi"/>
                <a:cs typeface="Gadugi"/>
              </a:rPr>
              <a:t>dicembre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b="1" dirty="0" smtClean="0">
                <a:latin typeface="Gadugi"/>
                <a:cs typeface="Gadugi"/>
              </a:rPr>
              <a:t>202</a:t>
            </a:r>
            <a:r>
              <a:rPr lang="it-IT" sz="1150" b="1" dirty="0" smtClean="0">
                <a:latin typeface="Gadugi"/>
                <a:cs typeface="Gadugi"/>
              </a:rPr>
              <a:t>5</a:t>
            </a:r>
            <a:r>
              <a:rPr sz="1150" dirty="0" smtClean="0">
                <a:latin typeface="Gadugi"/>
                <a:cs typeface="Gadugi"/>
              </a:rPr>
              <a:t>,</a:t>
            </a:r>
            <a:r>
              <a:rPr sz="1150" spc="-15" dirty="0" smtClean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distinti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per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categoria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indicazione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della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fonte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cui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sono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stati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tratti;</a:t>
            </a:r>
            <a:endParaRPr sz="115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155"/>
              </a:spcBef>
              <a:buFont typeface="Gadugi"/>
              <a:buAutoNum type="arabicParenR"/>
            </a:pPr>
            <a:endParaRPr sz="1150" dirty="0">
              <a:latin typeface="Gadugi"/>
              <a:cs typeface="Gadugi"/>
            </a:endParaRPr>
          </a:p>
          <a:p>
            <a:pPr marL="240029" indent="-227329" algn="just">
              <a:lnSpc>
                <a:spcPct val="100000"/>
              </a:lnSpc>
              <a:buFont typeface="Gadugi"/>
              <a:buAutoNum type="arabicParenR"/>
              <a:tabLst>
                <a:tab pos="240029" algn="l"/>
              </a:tabLst>
            </a:pPr>
            <a:r>
              <a:rPr sz="1150" b="1" spc="-10" dirty="0">
                <a:latin typeface="Gadugi"/>
                <a:cs typeface="Gadugi"/>
              </a:rPr>
              <a:t>l’attestazione </a:t>
            </a:r>
            <a:r>
              <a:rPr sz="1150" dirty="0">
                <a:latin typeface="Gadugi"/>
                <a:cs typeface="Gadugi"/>
              </a:rPr>
              <a:t>che</a:t>
            </a:r>
            <a:r>
              <a:rPr sz="1150" spc="-10" dirty="0">
                <a:latin typeface="Gadugi"/>
                <a:cs typeface="Gadugi"/>
              </a:rPr>
              <a:t> l’organizzazione </a:t>
            </a:r>
            <a:r>
              <a:rPr sz="1150" dirty="0">
                <a:latin typeface="Gadugi"/>
                <a:cs typeface="Gadugi"/>
              </a:rPr>
              <a:t>opera da almeno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tre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anni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nel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territorio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della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circoscrizione oppure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che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è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rappresentata nel</a:t>
            </a:r>
            <a:r>
              <a:rPr sz="1150" spc="-10" dirty="0">
                <a:latin typeface="Gadugi"/>
                <a:cs typeface="Gadugi"/>
              </a:rPr>
              <a:t> CNEL.</a:t>
            </a:r>
            <a:endParaRPr sz="1150" dirty="0">
              <a:latin typeface="Gadugi"/>
              <a:cs typeface="Gadug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08375" y="965962"/>
            <a:ext cx="366585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Gadugi"/>
                <a:cs typeface="Gadugi"/>
              </a:rPr>
              <a:t>ULTERIORI</a:t>
            </a:r>
            <a:r>
              <a:rPr sz="1400" b="1" spc="-3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INDICAZIONI</a:t>
            </a:r>
            <a:r>
              <a:rPr sz="1400" b="1" spc="-20" dirty="0">
                <a:latin typeface="Gadugi"/>
                <a:cs typeface="Gadugi"/>
              </a:rPr>
              <a:t> </a:t>
            </a:r>
            <a:r>
              <a:rPr sz="1400" b="1" spc="-10" dirty="0">
                <a:latin typeface="Gadugi"/>
                <a:cs typeface="Gadugi"/>
              </a:rPr>
              <a:t>SULL’ALLEGATO</a:t>
            </a:r>
            <a:r>
              <a:rPr sz="1400" b="1" spc="-15" dirty="0">
                <a:latin typeface="Gadugi"/>
                <a:cs typeface="Gadugi"/>
              </a:rPr>
              <a:t> </a:t>
            </a:r>
            <a:r>
              <a:rPr sz="1400" b="1" spc="-50" dirty="0">
                <a:latin typeface="Gadugi"/>
                <a:cs typeface="Gadugi"/>
              </a:rPr>
              <a:t>A</a:t>
            </a:r>
            <a:endParaRPr sz="1400">
              <a:latin typeface="Gadugi"/>
              <a:cs typeface="Gadug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3100" y="1721866"/>
            <a:ext cx="144970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latin typeface="Gadugi"/>
                <a:cs typeface="Gadugi"/>
              </a:rPr>
              <a:t>NUMERO</a:t>
            </a:r>
            <a:r>
              <a:rPr sz="1100" b="1" spc="-4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DI</a:t>
            </a:r>
            <a:r>
              <a:rPr sz="1100" b="1" spc="-25" dirty="0">
                <a:latin typeface="Gadugi"/>
                <a:cs typeface="Gadugi"/>
              </a:rPr>
              <a:t> </a:t>
            </a:r>
            <a:r>
              <a:rPr sz="1100" b="1" spc="-10" dirty="0">
                <a:latin typeface="Gadugi"/>
                <a:cs typeface="Gadugi"/>
              </a:rPr>
              <a:t>IMPRESE</a:t>
            </a:r>
            <a:endParaRPr sz="1100">
              <a:latin typeface="Gadugi"/>
              <a:cs typeface="Gadug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71673" y="1710588"/>
            <a:ext cx="7536180" cy="205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890">
              <a:lnSpc>
                <a:spcPct val="111400"/>
              </a:lnSpc>
              <a:spcBef>
                <a:spcPts val="100"/>
              </a:spcBef>
            </a:pPr>
            <a:r>
              <a:rPr sz="1050" b="1" dirty="0">
                <a:latin typeface="Gadugi"/>
                <a:cs typeface="Gadugi"/>
              </a:rPr>
              <a:t>Numero</a:t>
            </a:r>
            <a:r>
              <a:rPr sz="1050" b="1" spc="-35" dirty="0">
                <a:latin typeface="Gadugi"/>
                <a:cs typeface="Gadugi"/>
              </a:rPr>
              <a:t> </a:t>
            </a:r>
            <a:r>
              <a:rPr sz="1050" b="1" dirty="0">
                <a:latin typeface="Gadugi"/>
                <a:cs typeface="Gadugi"/>
              </a:rPr>
              <a:t>delle</a:t>
            </a:r>
            <a:r>
              <a:rPr sz="1050" b="1" spc="-15" dirty="0">
                <a:latin typeface="Gadugi"/>
                <a:cs typeface="Gadugi"/>
              </a:rPr>
              <a:t> </a:t>
            </a:r>
            <a:r>
              <a:rPr sz="1050" b="1" dirty="0">
                <a:latin typeface="Gadugi"/>
                <a:cs typeface="Gadugi"/>
              </a:rPr>
              <a:t>imprese</a:t>
            </a:r>
            <a:r>
              <a:rPr sz="1050" b="1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indica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il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numero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complessivo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delle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imprese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(sede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legale),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delle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sedi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secondarie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e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delle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unità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locali </a:t>
            </a:r>
            <a:r>
              <a:rPr sz="1050" b="1" dirty="0">
                <a:latin typeface="Gadugi"/>
                <a:cs typeface="Gadugi"/>
              </a:rPr>
              <a:t>operanti</a:t>
            </a:r>
            <a:r>
              <a:rPr sz="1050" b="1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nella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circoscrizione</a:t>
            </a:r>
            <a:r>
              <a:rPr sz="1050" spc="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territoriale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della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Camera</a:t>
            </a:r>
            <a:r>
              <a:rPr sz="1050" spc="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Commercio</a:t>
            </a:r>
            <a:r>
              <a:rPr sz="1050" spc="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iscritte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o annotate nel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Registro delle</a:t>
            </a:r>
            <a:r>
              <a:rPr sz="1050" spc="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imprese/REA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operanti </a:t>
            </a:r>
            <a:r>
              <a:rPr sz="1050" dirty="0">
                <a:latin typeface="Gadugi"/>
                <a:cs typeface="Gadugi"/>
              </a:rPr>
              <a:t>nel settore per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cui </a:t>
            </a:r>
            <a:r>
              <a:rPr sz="1050" spc="-10" dirty="0">
                <a:latin typeface="Gadugi"/>
                <a:cs typeface="Gadugi"/>
              </a:rPr>
              <a:t>l’organizzazione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partecipa alla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procedura. (art.</a:t>
            </a:r>
            <a:r>
              <a:rPr sz="1050" spc="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1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c.</a:t>
            </a:r>
            <a:r>
              <a:rPr sz="1050" spc="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1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lett.</a:t>
            </a:r>
            <a:r>
              <a:rPr sz="1050" spc="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f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D.M.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n. </a:t>
            </a:r>
            <a:r>
              <a:rPr sz="1050" spc="-10" dirty="0">
                <a:latin typeface="Gadugi"/>
                <a:cs typeface="Gadugi"/>
              </a:rPr>
              <a:t>156/2011).</a:t>
            </a:r>
            <a:endParaRPr sz="1050" dirty="0">
              <a:latin typeface="Gadugi"/>
              <a:cs typeface="Gadugi"/>
            </a:endParaRPr>
          </a:p>
          <a:p>
            <a:pPr marL="13970" marR="5080">
              <a:lnSpc>
                <a:spcPct val="110500"/>
              </a:lnSpc>
            </a:pPr>
            <a:r>
              <a:rPr sz="1050" dirty="0">
                <a:latin typeface="Gadugi"/>
                <a:cs typeface="Gadugi"/>
              </a:rPr>
              <a:t>Le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imprese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devono essere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iscritte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all’organizzazione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norma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dello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statuto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della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stessa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alla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data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del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31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 err="1">
                <a:latin typeface="Gadugi"/>
                <a:cs typeface="Gadugi"/>
              </a:rPr>
              <a:t>dicembre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spc="-10" dirty="0" smtClean="0">
                <a:latin typeface="Gadugi"/>
                <a:cs typeface="Gadugi"/>
              </a:rPr>
              <a:t>202</a:t>
            </a:r>
            <a:r>
              <a:rPr lang="it-IT" sz="1050" spc="-10" dirty="0" smtClean="0">
                <a:latin typeface="Gadugi"/>
                <a:cs typeface="Gadugi"/>
              </a:rPr>
              <a:t>5.</a:t>
            </a:r>
            <a:r>
              <a:rPr sz="1050" spc="500" dirty="0" smtClean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Nell’ultimo</a:t>
            </a:r>
            <a:r>
              <a:rPr sz="1050" spc="20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biennio</a:t>
            </a:r>
            <a:r>
              <a:rPr sz="1050" spc="20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devono</a:t>
            </a:r>
            <a:r>
              <a:rPr sz="1050" spc="20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aver</a:t>
            </a:r>
            <a:r>
              <a:rPr sz="1050" spc="20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pagato</a:t>
            </a:r>
            <a:r>
              <a:rPr sz="1050" spc="204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almeno</a:t>
            </a:r>
            <a:r>
              <a:rPr sz="1050" spc="20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una</a:t>
            </a:r>
            <a:r>
              <a:rPr sz="1050" spc="2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quota</a:t>
            </a:r>
            <a:r>
              <a:rPr sz="1050" spc="20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annuale</a:t>
            </a:r>
            <a:r>
              <a:rPr sz="1050" spc="204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20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adesione.</a:t>
            </a:r>
            <a:r>
              <a:rPr sz="1050" spc="19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Tale</a:t>
            </a:r>
            <a:r>
              <a:rPr sz="1050" spc="19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quota</a:t>
            </a:r>
            <a:r>
              <a:rPr sz="1050" spc="20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non</a:t>
            </a:r>
            <a:r>
              <a:rPr sz="1050" spc="19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deve</a:t>
            </a:r>
            <a:r>
              <a:rPr sz="1050" spc="2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essere</a:t>
            </a:r>
            <a:r>
              <a:rPr sz="1050" spc="195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meramente</a:t>
            </a:r>
            <a:endParaRPr sz="1050" dirty="0">
              <a:latin typeface="Gadugi"/>
              <a:cs typeface="Gadugi"/>
            </a:endParaRPr>
          </a:p>
          <a:p>
            <a:pPr marL="13970">
              <a:lnSpc>
                <a:spcPct val="100000"/>
              </a:lnSpc>
              <a:spcBef>
                <a:spcPts val="145"/>
              </a:spcBef>
            </a:pPr>
            <a:r>
              <a:rPr sz="1050" dirty="0">
                <a:latin typeface="Gadugi"/>
                <a:cs typeface="Gadugi"/>
              </a:rPr>
              <a:t>simbolica,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ma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deve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trattarsi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quota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effettiva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adesione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ed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linea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con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le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quote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riscosse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dalle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altre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associazioni.</a:t>
            </a:r>
            <a:endParaRPr sz="1050" dirty="0">
              <a:latin typeface="Gadugi"/>
              <a:cs typeface="Gadugi"/>
            </a:endParaRPr>
          </a:p>
          <a:p>
            <a:pPr marL="13970">
              <a:lnSpc>
                <a:spcPct val="100000"/>
              </a:lnSpc>
              <a:spcBef>
                <a:spcPts val="80"/>
              </a:spcBef>
            </a:pPr>
            <a:r>
              <a:rPr sz="1100" b="1" spc="-10" dirty="0">
                <a:latin typeface="Gadugi"/>
                <a:cs typeface="Gadugi"/>
              </a:rPr>
              <a:t>(art.</a:t>
            </a:r>
            <a:r>
              <a:rPr sz="1100" b="1" spc="-65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2</a:t>
            </a:r>
            <a:r>
              <a:rPr sz="1100" b="1" spc="-5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c.</a:t>
            </a:r>
            <a:r>
              <a:rPr sz="1100" b="1" spc="-5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2</a:t>
            </a:r>
            <a:r>
              <a:rPr sz="1100" b="1" spc="-45" dirty="0">
                <a:latin typeface="Gadugi"/>
                <a:cs typeface="Gadugi"/>
              </a:rPr>
              <a:t> </a:t>
            </a:r>
            <a:r>
              <a:rPr sz="1100" b="1" spc="-25" dirty="0">
                <a:latin typeface="Gadugi"/>
                <a:cs typeface="Gadugi"/>
              </a:rPr>
              <a:t>lett.</a:t>
            </a:r>
            <a:r>
              <a:rPr sz="1100" b="1" spc="-5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b</a:t>
            </a:r>
            <a:r>
              <a:rPr sz="1100" b="1" spc="-45" dirty="0">
                <a:latin typeface="Gadugi"/>
                <a:cs typeface="Gadugi"/>
              </a:rPr>
              <a:t> </a:t>
            </a:r>
            <a:r>
              <a:rPr sz="1100" b="1" spc="-20" dirty="0">
                <a:latin typeface="Gadugi"/>
                <a:cs typeface="Gadugi"/>
              </a:rPr>
              <a:t>D.M.</a:t>
            </a:r>
            <a:r>
              <a:rPr sz="1100" b="1" spc="-45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n.</a:t>
            </a:r>
            <a:r>
              <a:rPr sz="1100" b="1" spc="-60" dirty="0">
                <a:latin typeface="Gadugi"/>
                <a:cs typeface="Gadugi"/>
              </a:rPr>
              <a:t> </a:t>
            </a:r>
            <a:r>
              <a:rPr sz="1100" b="1" spc="-10" dirty="0">
                <a:latin typeface="Gadugi"/>
                <a:cs typeface="Gadugi"/>
              </a:rPr>
              <a:t>156/2011)</a:t>
            </a:r>
            <a:endParaRPr sz="1100" dirty="0">
              <a:latin typeface="Gadugi"/>
              <a:cs typeface="Gadugi"/>
            </a:endParaRPr>
          </a:p>
          <a:p>
            <a:pPr marL="13970" marR="5715" algn="just">
              <a:lnSpc>
                <a:spcPct val="107800"/>
              </a:lnSpc>
              <a:spcBef>
                <a:spcPts val="635"/>
              </a:spcBef>
            </a:pPr>
            <a:r>
              <a:rPr sz="1050" dirty="0">
                <a:latin typeface="Gadugi"/>
                <a:cs typeface="Gadugi"/>
              </a:rPr>
              <a:t>Possono</a:t>
            </a:r>
            <a:r>
              <a:rPr sz="1050" spc="1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essere</a:t>
            </a:r>
            <a:r>
              <a:rPr sz="1050" spc="15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dichiarate</a:t>
            </a:r>
            <a:r>
              <a:rPr sz="1050" spc="15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anche</a:t>
            </a:r>
            <a:r>
              <a:rPr sz="1050" spc="15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le</a:t>
            </a:r>
            <a:r>
              <a:rPr sz="1050" spc="15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imprese</a:t>
            </a:r>
            <a:r>
              <a:rPr sz="1050" spc="14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la</a:t>
            </a:r>
            <a:r>
              <a:rPr sz="1050" spc="1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cui</a:t>
            </a:r>
            <a:r>
              <a:rPr sz="1050" spc="14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procedura</a:t>
            </a:r>
            <a:r>
              <a:rPr sz="1050" spc="1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15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liquidazione,</a:t>
            </a:r>
            <a:r>
              <a:rPr sz="1050" spc="15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fallimento</a:t>
            </a:r>
            <a:r>
              <a:rPr sz="1050" spc="15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o</a:t>
            </a:r>
            <a:r>
              <a:rPr sz="1050" spc="15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cancellazione</a:t>
            </a:r>
            <a:r>
              <a:rPr sz="1050" spc="1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non</a:t>
            </a:r>
            <a:r>
              <a:rPr sz="1050" spc="1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sia</a:t>
            </a:r>
            <a:r>
              <a:rPr sz="1050" spc="1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conclusa</a:t>
            </a:r>
            <a:r>
              <a:rPr sz="1050" spc="145" dirty="0">
                <a:latin typeface="Gadugi"/>
                <a:cs typeface="Gadugi"/>
              </a:rPr>
              <a:t> </a:t>
            </a:r>
            <a:r>
              <a:rPr sz="1050" spc="-50" dirty="0">
                <a:latin typeface="Gadugi"/>
                <a:cs typeface="Gadugi"/>
              </a:rPr>
              <a:t>e </a:t>
            </a:r>
            <a:r>
              <a:rPr sz="1050" spc="-10" dirty="0">
                <a:latin typeface="Gadugi"/>
                <a:cs typeface="Gadugi"/>
              </a:rPr>
              <a:t>registrata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come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tale</a:t>
            </a:r>
            <a:r>
              <a:rPr sz="1050" spc="-45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nel</a:t>
            </a:r>
            <a:r>
              <a:rPr sz="1050" spc="-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Registro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delle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Imprese</a:t>
            </a:r>
            <a:r>
              <a:rPr sz="1050" spc="-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al</a:t>
            </a:r>
            <a:r>
              <a:rPr sz="1050" spc="-35" dirty="0">
                <a:latin typeface="Gadugi"/>
                <a:cs typeface="Gadugi"/>
              </a:rPr>
              <a:t> </a:t>
            </a:r>
            <a:r>
              <a:rPr sz="1050" spc="-10" dirty="0" smtClean="0">
                <a:latin typeface="Gadugi"/>
                <a:cs typeface="Gadugi"/>
              </a:rPr>
              <a:t>31/12/202</a:t>
            </a:r>
            <a:r>
              <a:rPr lang="it-IT" sz="1050" spc="-10" dirty="0">
                <a:latin typeface="Gadugi"/>
                <a:cs typeface="Gadugi"/>
              </a:rPr>
              <a:t>5</a:t>
            </a:r>
            <a:r>
              <a:rPr sz="1050" spc="-10" dirty="0" smtClean="0">
                <a:latin typeface="Gadugi"/>
                <a:cs typeface="Gadugi"/>
              </a:rPr>
              <a:t>,</a:t>
            </a:r>
            <a:r>
              <a:rPr sz="1050" spc="-35" dirty="0" smtClean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mentre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b="1" dirty="0">
                <a:latin typeface="Gadugi"/>
                <a:cs typeface="Gadugi"/>
              </a:rPr>
              <a:t>non</a:t>
            </a:r>
            <a:r>
              <a:rPr sz="1050" b="1" spc="-35" dirty="0">
                <a:latin typeface="Gadugi"/>
                <a:cs typeface="Gadugi"/>
              </a:rPr>
              <a:t> </a:t>
            </a:r>
            <a:r>
              <a:rPr sz="1050" b="1" spc="-10" dirty="0">
                <a:latin typeface="Gadugi"/>
                <a:cs typeface="Gadugi"/>
              </a:rPr>
              <a:t>si</a:t>
            </a:r>
            <a:r>
              <a:rPr sz="1050" b="1" spc="-45" dirty="0">
                <a:latin typeface="Gadugi"/>
                <a:cs typeface="Gadugi"/>
              </a:rPr>
              <a:t> </a:t>
            </a:r>
            <a:r>
              <a:rPr sz="1050" b="1" spc="-10" dirty="0">
                <a:latin typeface="Gadugi"/>
                <a:cs typeface="Gadugi"/>
              </a:rPr>
              <a:t>possono</a:t>
            </a:r>
            <a:r>
              <a:rPr sz="1050" b="1" spc="-30" dirty="0">
                <a:latin typeface="Gadugi"/>
                <a:cs typeface="Gadugi"/>
              </a:rPr>
              <a:t> </a:t>
            </a:r>
            <a:r>
              <a:rPr sz="1050" b="1" spc="-10" dirty="0">
                <a:latin typeface="Gadugi"/>
                <a:cs typeface="Gadugi"/>
              </a:rPr>
              <a:t>utilizzare</a:t>
            </a:r>
            <a:r>
              <a:rPr sz="1050" b="1" spc="-30" dirty="0">
                <a:latin typeface="Gadugi"/>
                <a:cs typeface="Gadugi"/>
              </a:rPr>
              <a:t> </a:t>
            </a:r>
            <a:r>
              <a:rPr sz="1050" b="1" spc="-10" dirty="0">
                <a:latin typeface="Gadugi"/>
                <a:cs typeface="Gadugi"/>
              </a:rPr>
              <a:t>imprese</a:t>
            </a:r>
            <a:r>
              <a:rPr sz="1050" b="1" spc="-40" dirty="0">
                <a:latin typeface="Gadugi"/>
                <a:cs typeface="Gadugi"/>
              </a:rPr>
              <a:t> </a:t>
            </a:r>
            <a:r>
              <a:rPr sz="1050" b="1" spc="-10" dirty="0">
                <a:latin typeface="Gadugi"/>
                <a:cs typeface="Gadugi"/>
              </a:rPr>
              <a:t>prive</a:t>
            </a:r>
            <a:r>
              <a:rPr sz="1050" b="1" spc="-40" dirty="0">
                <a:latin typeface="Gadugi"/>
                <a:cs typeface="Gadugi"/>
              </a:rPr>
              <a:t> </a:t>
            </a:r>
            <a:r>
              <a:rPr sz="1050" b="1" dirty="0">
                <a:latin typeface="Gadugi"/>
                <a:cs typeface="Gadugi"/>
              </a:rPr>
              <a:t>di</a:t>
            </a:r>
            <a:r>
              <a:rPr sz="1050" b="1" spc="-35" dirty="0">
                <a:latin typeface="Gadugi"/>
                <a:cs typeface="Gadugi"/>
              </a:rPr>
              <a:t> </a:t>
            </a:r>
            <a:r>
              <a:rPr sz="1050" b="1" spc="-10" dirty="0">
                <a:latin typeface="Gadugi"/>
                <a:cs typeface="Gadugi"/>
              </a:rPr>
              <a:t>classificazione </a:t>
            </a:r>
            <a:r>
              <a:rPr sz="1050" b="1" dirty="0">
                <a:latin typeface="Gadugi"/>
                <a:cs typeface="Gadugi"/>
              </a:rPr>
              <a:t>ATECO </a:t>
            </a:r>
            <a:r>
              <a:rPr sz="1100" dirty="0">
                <a:latin typeface="Gadugi"/>
                <a:cs typeface="Gadugi"/>
              </a:rPr>
              <a:t>per</a:t>
            </a:r>
            <a:r>
              <a:rPr sz="1100" spc="-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le</a:t>
            </a:r>
            <a:r>
              <a:rPr sz="1100" spc="-1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quali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non</a:t>
            </a:r>
            <a:r>
              <a:rPr sz="1100" spc="-1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è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spc="-10" dirty="0">
                <a:latin typeface="Gadugi"/>
                <a:cs typeface="Gadugi"/>
              </a:rPr>
              <a:t>possibile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spc="-20" dirty="0">
                <a:latin typeface="Gadugi"/>
                <a:cs typeface="Gadugi"/>
              </a:rPr>
              <a:t>verificare</a:t>
            </a:r>
            <a:r>
              <a:rPr sz="1100" spc="-1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la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spc="-30" dirty="0">
                <a:latin typeface="Gadugi"/>
                <a:cs typeface="Gadugi"/>
              </a:rPr>
              <a:t>corrispondenza</a:t>
            </a:r>
            <a:r>
              <a:rPr sz="1100" spc="-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al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spc="-10" dirty="0">
                <a:latin typeface="Gadugi"/>
                <a:cs typeface="Gadugi"/>
              </a:rPr>
              <a:t>settore </a:t>
            </a:r>
            <a:r>
              <a:rPr sz="1100" dirty="0">
                <a:latin typeface="Gadugi"/>
                <a:cs typeface="Gadugi"/>
              </a:rPr>
              <a:t>e</a:t>
            </a:r>
            <a:r>
              <a:rPr sz="1100" spc="-10" dirty="0">
                <a:latin typeface="Gadugi"/>
                <a:cs typeface="Gadugi"/>
              </a:rPr>
              <a:t> </a:t>
            </a:r>
            <a:r>
              <a:rPr sz="1100" spc="-30" dirty="0">
                <a:latin typeface="Gadugi"/>
                <a:cs typeface="Gadugi"/>
              </a:rPr>
              <a:t>nemmeno</a:t>
            </a:r>
            <a:r>
              <a:rPr sz="1100" spc="-5" dirty="0">
                <a:latin typeface="Gadugi"/>
                <a:cs typeface="Gadugi"/>
              </a:rPr>
              <a:t> </a:t>
            </a:r>
            <a:r>
              <a:rPr sz="1100" spc="-20" dirty="0">
                <a:latin typeface="Gadugi"/>
                <a:cs typeface="Gadugi"/>
              </a:rPr>
              <a:t>imprese</a:t>
            </a:r>
            <a:r>
              <a:rPr sz="1100" spc="-1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per</a:t>
            </a:r>
            <a:r>
              <a:rPr sz="1100" spc="-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le</a:t>
            </a:r>
            <a:r>
              <a:rPr sz="1100" spc="-1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quali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è</a:t>
            </a:r>
            <a:r>
              <a:rPr sz="1100" spc="-1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stata</a:t>
            </a:r>
            <a:r>
              <a:rPr sz="1100" spc="-5" dirty="0">
                <a:latin typeface="Gadugi"/>
                <a:cs typeface="Gadugi"/>
              </a:rPr>
              <a:t> </a:t>
            </a:r>
            <a:r>
              <a:rPr sz="1100" spc="-20" dirty="0">
                <a:latin typeface="Gadugi"/>
                <a:cs typeface="Gadugi"/>
              </a:rPr>
              <a:t>disposta</a:t>
            </a:r>
            <a:r>
              <a:rPr sz="1100" spc="-10" dirty="0">
                <a:latin typeface="Gadugi"/>
                <a:cs typeface="Gadugi"/>
              </a:rPr>
              <a:t> </a:t>
            </a:r>
            <a:r>
              <a:rPr sz="1100" spc="-25" dirty="0">
                <a:latin typeface="Gadugi"/>
                <a:cs typeface="Gadugi"/>
              </a:rPr>
              <a:t>la </a:t>
            </a:r>
            <a:r>
              <a:rPr sz="1100" spc="-30" dirty="0">
                <a:latin typeface="Gadugi"/>
                <a:cs typeface="Gadugi"/>
              </a:rPr>
              <a:t>cancellazione</a:t>
            </a:r>
            <a:r>
              <a:rPr sz="1100" spc="-15" dirty="0">
                <a:latin typeface="Gadugi"/>
                <a:cs typeface="Gadugi"/>
              </a:rPr>
              <a:t> </a:t>
            </a:r>
            <a:r>
              <a:rPr sz="1100" spc="-20" dirty="0">
                <a:latin typeface="Gadugi"/>
                <a:cs typeface="Gadugi"/>
              </a:rPr>
              <a:t>dal </a:t>
            </a:r>
            <a:r>
              <a:rPr sz="1100" spc="-30" dirty="0">
                <a:latin typeface="Gadugi"/>
                <a:cs typeface="Gadugi"/>
              </a:rPr>
              <a:t>registro</a:t>
            </a:r>
            <a:r>
              <a:rPr sz="1100" spc="-10" dirty="0">
                <a:latin typeface="Gadugi"/>
                <a:cs typeface="Gadugi"/>
              </a:rPr>
              <a:t> </a:t>
            </a:r>
            <a:r>
              <a:rPr sz="1100" spc="-30" dirty="0">
                <a:latin typeface="Gadugi"/>
                <a:cs typeface="Gadugi"/>
              </a:rPr>
              <a:t>Imprese</a:t>
            </a:r>
            <a:r>
              <a:rPr sz="1100" spc="-5" dirty="0">
                <a:latin typeface="Gadugi"/>
                <a:cs typeface="Gadugi"/>
              </a:rPr>
              <a:t> </a:t>
            </a:r>
            <a:r>
              <a:rPr sz="1100" spc="-35" dirty="0">
                <a:latin typeface="Gadugi"/>
                <a:cs typeface="Gadugi"/>
              </a:rPr>
              <a:t>esattamente</a:t>
            </a:r>
            <a:r>
              <a:rPr sz="1100" dirty="0">
                <a:latin typeface="Gadugi"/>
                <a:cs typeface="Gadugi"/>
              </a:rPr>
              <a:t> </a:t>
            </a:r>
            <a:r>
              <a:rPr sz="1100" dirty="0" err="1">
                <a:latin typeface="Gadugi"/>
                <a:cs typeface="Gadugi"/>
              </a:rPr>
              <a:t>il</a:t>
            </a:r>
            <a:r>
              <a:rPr sz="1100" spc="-10" dirty="0">
                <a:latin typeface="Gadugi"/>
                <a:cs typeface="Gadugi"/>
              </a:rPr>
              <a:t> </a:t>
            </a:r>
            <a:r>
              <a:rPr sz="1100" spc="-10" dirty="0" smtClean="0">
                <a:latin typeface="Gadugi"/>
                <a:cs typeface="Gadugi"/>
              </a:rPr>
              <a:t>31/12/202</a:t>
            </a:r>
            <a:r>
              <a:rPr lang="it-IT" sz="1100" spc="-10" dirty="0" smtClean="0">
                <a:latin typeface="Gadugi"/>
                <a:cs typeface="Gadugi"/>
              </a:rPr>
              <a:t>5</a:t>
            </a:r>
            <a:r>
              <a:rPr sz="1050" spc="-10" dirty="0" smtClean="0">
                <a:latin typeface="Gadugi"/>
                <a:cs typeface="Gadugi"/>
              </a:rPr>
              <a:t>.</a:t>
            </a:r>
            <a:endParaRPr sz="1050" dirty="0">
              <a:latin typeface="Gadugi"/>
              <a:cs typeface="Gadug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73198" y="3933825"/>
            <a:ext cx="5316220" cy="17504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Gadugi"/>
                <a:cs typeface="Gadugi"/>
              </a:rPr>
              <a:t>È</a:t>
            </a:r>
            <a:r>
              <a:rPr sz="1050" b="1" spc="-10" dirty="0">
                <a:latin typeface="Gadugi"/>
                <a:cs typeface="Gadugi"/>
              </a:rPr>
              <a:t> </a:t>
            </a:r>
            <a:r>
              <a:rPr sz="1050" b="1" dirty="0">
                <a:latin typeface="Gadugi"/>
                <a:cs typeface="Gadugi"/>
              </a:rPr>
              <a:t>necessario</a:t>
            </a:r>
            <a:r>
              <a:rPr sz="1050" b="1" spc="-10" dirty="0">
                <a:latin typeface="Gadugi"/>
                <a:cs typeface="Gadugi"/>
              </a:rPr>
              <a:t> </a:t>
            </a:r>
            <a:r>
              <a:rPr sz="1050" b="1" dirty="0">
                <a:latin typeface="Gadugi"/>
                <a:cs typeface="Gadugi"/>
              </a:rPr>
              <a:t>che</a:t>
            </a:r>
            <a:r>
              <a:rPr sz="1050" b="1" spc="-10" dirty="0">
                <a:latin typeface="Gadugi"/>
                <a:cs typeface="Gadugi"/>
              </a:rPr>
              <a:t> </a:t>
            </a:r>
            <a:r>
              <a:rPr sz="1050" b="1" dirty="0">
                <a:latin typeface="Gadugi"/>
                <a:cs typeface="Gadugi"/>
              </a:rPr>
              <a:t>le</a:t>
            </a:r>
            <a:r>
              <a:rPr sz="1050" b="1" spc="-10" dirty="0">
                <a:latin typeface="Gadugi"/>
                <a:cs typeface="Gadugi"/>
              </a:rPr>
              <a:t> </a:t>
            </a:r>
            <a:r>
              <a:rPr sz="1050" b="1" dirty="0">
                <a:latin typeface="Gadugi"/>
                <a:cs typeface="Gadugi"/>
              </a:rPr>
              <a:t>imprese</a:t>
            </a:r>
            <a:r>
              <a:rPr sz="1050" b="1" spc="-10" dirty="0">
                <a:latin typeface="Gadugi"/>
                <a:cs typeface="Gadugi"/>
              </a:rPr>
              <a:t> </a:t>
            </a:r>
            <a:r>
              <a:rPr sz="1050" b="1" dirty="0">
                <a:latin typeface="Gadugi"/>
                <a:cs typeface="Gadugi"/>
              </a:rPr>
              <a:t>risultino</a:t>
            </a:r>
            <a:r>
              <a:rPr sz="1050" b="1" spc="-25" dirty="0">
                <a:latin typeface="Gadugi"/>
                <a:cs typeface="Gadugi"/>
              </a:rPr>
              <a:t> </a:t>
            </a:r>
            <a:r>
              <a:rPr sz="1050" b="1" spc="-10" dirty="0">
                <a:latin typeface="Gadugi"/>
                <a:cs typeface="Gadugi"/>
              </a:rPr>
              <a:t>effettivamente </a:t>
            </a:r>
            <a:r>
              <a:rPr sz="1050" b="1" dirty="0">
                <a:latin typeface="Gadugi"/>
                <a:cs typeface="Gadugi"/>
              </a:rPr>
              <a:t>iscritte</a:t>
            </a:r>
            <a:r>
              <a:rPr sz="1050" b="1" spc="-10" dirty="0">
                <a:latin typeface="Gadugi"/>
                <a:cs typeface="Gadugi"/>
              </a:rPr>
              <a:t> </a:t>
            </a:r>
            <a:r>
              <a:rPr sz="1050" b="1" dirty="0">
                <a:latin typeface="Gadugi"/>
                <a:cs typeface="Gadugi"/>
              </a:rPr>
              <a:t>alla</a:t>
            </a:r>
            <a:r>
              <a:rPr sz="1050" b="1" spc="-30" dirty="0">
                <a:latin typeface="Gadugi"/>
                <a:cs typeface="Gadugi"/>
              </a:rPr>
              <a:t> </a:t>
            </a:r>
            <a:r>
              <a:rPr sz="1050" b="1" dirty="0">
                <a:latin typeface="Gadugi"/>
                <a:cs typeface="Gadugi"/>
              </a:rPr>
              <a:t>data</a:t>
            </a:r>
            <a:r>
              <a:rPr sz="1050" b="1" spc="-20" dirty="0">
                <a:latin typeface="Gadugi"/>
                <a:cs typeface="Gadugi"/>
              </a:rPr>
              <a:t> </a:t>
            </a:r>
            <a:r>
              <a:rPr sz="1050" b="1" dirty="0">
                <a:latin typeface="Gadugi"/>
                <a:cs typeface="Gadugi"/>
              </a:rPr>
              <a:t>del</a:t>
            </a:r>
            <a:r>
              <a:rPr sz="1050" b="1" spc="-25" dirty="0">
                <a:latin typeface="Gadugi"/>
                <a:cs typeface="Gadugi"/>
              </a:rPr>
              <a:t> </a:t>
            </a:r>
            <a:r>
              <a:rPr sz="1050" b="1" spc="-10" dirty="0" smtClean="0">
                <a:latin typeface="Gadugi"/>
                <a:cs typeface="Gadugi"/>
              </a:rPr>
              <a:t>31/12/202</a:t>
            </a:r>
            <a:r>
              <a:rPr lang="it-IT" sz="1050" b="1" spc="-10" dirty="0" smtClean="0">
                <a:latin typeface="Gadugi"/>
                <a:cs typeface="Gadugi"/>
              </a:rPr>
              <a:t>5</a:t>
            </a:r>
            <a:r>
              <a:rPr sz="1050" b="1" spc="-10" dirty="0" smtClean="0">
                <a:latin typeface="Gadugi"/>
                <a:cs typeface="Gadugi"/>
              </a:rPr>
              <a:t>.</a:t>
            </a:r>
            <a:endParaRPr sz="1050" dirty="0">
              <a:latin typeface="Gadugi"/>
              <a:cs typeface="Gadug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14270" y="4297045"/>
            <a:ext cx="7653020" cy="1094740"/>
          </a:xfrm>
          <a:prstGeom prst="rect">
            <a:avLst/>
          </a:prstGeom>
          <a:ln w="6096">
            <a:solidFill>
              <a:srgbClr val="000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71120" algn="just">
              <a:lnSpc>
                <a:spcPct val="100000"/>
              </a:lnSpc>
              <a:spcBef>
                <a:spcPts val="145"/>
              </a:spcBef>
            </a:pPr>
            <a:r>
              <a:rPr sz="1100" dirty="0">
                <a:latin typeface="Gadugi"/>
                <a:cs typeface="Gadugi"/>
              </a:rPr>
              <a:t>La</a:t>
            </a:r>
            <a:r>
              <a:rPr sz="1100" spc="-30" dirty="0">
                <a:latin typeface="Gadugi"/>
                <a:cs typeface="Gadugi"/>
              </a:rPr>
              <a:t> </a:t>
            </a:r>
            <a:r>
              <a:rPr sz="1100" spc="-25" dirty="0">
                <a:latin typeface="Gadugi"/>
                <a:cs typeface="Gadugi"/>
              </a:rPr>
              <a:t>quota </a:t>
            </a:r>
            <a:r>
              <a:rPr sz="1100" spc="-30" dirty="0">
                <a:latin typeface="Gadugi"/>
                <a:cs typeface="Gadugi"/>
              </a:rPr>
              <a:t>pagata </a:t>
            </a:r>
            <a:r>
              <a:rPr sz="1100" spc="-20" dirty="0">
                <a:latin typeface="Gadugi"/>
                <a:cs typeface="Gadugi"/>
              </a:rPr>
              <a:t>dai</a:t>
            </a:r>
            <a:r>
              <a:rPr sz="1100" spc="-25" dirty="0">
                <a:latin typeface="Gadugi"/>
                <a:cs typeface="Gadugi"/>
              </a:rPr>
              <a:t> </a:t>
            </a:r>
            <a:r>
              <a:rPr sz="1100" spc="-30" dirty="0">
                <a:latin typeface="Gadugi"/>
                <a:cs typeface="Gadugi"/>
              </a:rPr>
              <a:t>consorzi rende conteggiabili </a:t>
            </a:r>
            <a:r>
              <a:rPr sz="1100" dirty="0">
                <a:latin typeface="Gadugi"/>
                <a:cs typeface="Gadugi"/>
              </a:rPr>
              <a:t>ai</a:t>
            </a:r>
            <a:r>
              <a:rPr sz="1100" spc="-35" dirty="0">
                <a:latin typeface="Gadugi"/>
                <a:cs typeface="Gadugi"/>
              </a:rPr>
              <a:t> </a:t>
            </a:r>
            <a:r>
              <a:rPr sz="1100" spc="-10" dirty="0">
                <a:latin typeface="Gadugi"/>
                <a:cs typeface="Gadugi"/>
              </a:rPr>
              <a:t>fini</a:t>
            </a:r>
            <a:r>
              <a:rPr sz="1100" spc="-30" dirty="0">
                <a:latin typeface="Gadugi"/>
                <a:cs typeface="Gadugi"/>
              </a:rPr>
              <a:t> </a:t>
            </a:r>
            <a:r>
              <a:rPr sz="1100" spc="-20" dirty="0">
                <a:latin typeface="Gadugi"/>
                <a:cs typeface="Gadugi"/>
              </a:rPr>
              <a:t>della</a:t>
            </a:r>
            <a:r>
              <a:rPr sz="1100" spc="-35" dirty="0">
                <a:latin typeface="Gadugi"/>
                <a:cs typeface="Gadugi"/>
              </a:rPr>
              <a:t> rappresentanza</a:t>
            </a:r>
            <a:r>
              <a:rPr sz="1100" spc="-30" dirty="0">
                <a:latin typeface="Gadugi"/>
                <a:cs typeface="Gadugi"/>
              </a:rPr>
              <a:t> </a:t>
            </a:r>
            <a:r>
              <a:rPr sz="1100" spc="-25" dirty="0">
                <a:latin typeface="Gadugi"/>
                <a:cs typeface="Gadugi"/>
              </a:rPr>
              <a:t>associativa</a:t>
            </a:r>
            <a:r>
              <a:rPr sz="1100" spc="-3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le</a:t>
            </a:r>
            <a:r>
              <a:rPr sz="1100" spc="-35" dirty="0">
                <a:latin typeface="Gadugi"/>
                <a:cs typeface="Gadugi"/>
              </a:rPr>
              <a:t> </a:t>
            </a:r>
            <a:r>
              <a:rPr sz="1100" spc="-25" dirty="0">
                <a:latin typeface="Gadugi"/>
                <a:cs typeface="Gadugi"/>
              </a:rPr>
              <a:t>singole </a:t>
            </a:r>
            <a:r>
              <a:rPr sz="1100" spc="-30" dirty="0">
                <a:latin typeface="Gadugi"/>
                <a:cs typeface="Gadugi"/>
              </a:rPr>
              <a:t>aziende </a:t>
            </a:r>
            <a:r>
              <a:rPr sz="1100" spc="-10" dirty="0">
                <a:latin typeface="Gadugi"/>
                <a:cs typeface="Gadugi"/>
              </a:rPr>
              <a:t>socie?</a:t>
            </a:r>
            <a:endParaRPr sz="1100" dirty="0">
              <a:latin typeface="Gadugi"/>
              <a:cs typeface="Gadugi"/>
            </a:endParaRPr>
          </a:p>
          <a:p>
            <a:pPr marL="71120" algn="just">
              <a:lnSpc>
                <a:spcPct val="100000"/>
              </a:lnSpc>
              <a:spcBef>
                <a:spcPts val="125"/>
              </a:spcBef>
            </a:pPr>
            <a:r>
              <a:rPr sz="1050" b="1" dirty="0">
                <a:latin typeface="Gadugi"/>
                <a:cs typeface="Gadugi"/>
              </a:rPr>
              <a:t>No</a:t>
            </a:r>
            <a:r>
              <a:rPr sz="1050" dirty="0">
                <a:latin typeface="Gadugi"/>
                <a:cs typeface="Gadugi"/>
              </a:rPr>
              <a:t>.</a:t>
            </a:r>
            <a:r>
              <a:rPr sz="1050" spc="14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L’organizzazione</a:t>
            </a:r>
            <a:r>
              <a:rPr sz="1050" spc="14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imprenditoriale</a:t>
            </a:r>
            <a:r>
              <a:rPr sz="1050" spc="14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che</a:t>
            </a:r>
            <a:r>
              <a:rPr sz="1050" spc="14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abbia</a:t>
            </a:r>
            <a:r>
              <a:rPr sz="1050" spc="14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tra</a:t>
            </a:r>
            <a:r>
              <a:rPr sz="1050" spc="1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</a:t>
            </a:r>
            <a:r>
              <a:rPr sz="1050" spc="1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propri</a:t>
            </a:r>
            <a:r>
              <a:rPr sz="1050" spc="14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aderenti</a:t>
            </a:r>
            <a:r>
              <a:rPr sz="1050" spc="14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un</a:t>
            </a:r>
            <a:r>
              <a:rPr sz="1050" spc="1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consorzio</a:t>
            </a:r>
            <a:r>
              <a:rPr sz="1050" spc="1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potrà</a:t>
            </a:r>
            <a:r>
              <a:rPr sz="1050" spc="1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indicarlo</a:t>
            </a:r>
            <a:r>
              <a:rPr sz="1050" spc="1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tra</a:t>
            </a:r>
            <a:r>
              <a:rPr sz="1050" spc="1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</a:t>
            </a:r>
            <a:r>
              <a:rPr sz="1050" spc="1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propri</a:t>
            </a:r>
            <a:r>
              <a:rPr sz="1050" spc="1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iscritti</a:t>
            </a:r>
            <a:r>
              <a:rPr sz="1050" spc="1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e</a:t>
            </a:r>
            <a:r>
              <a:rPr sz="1050" spc="140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potrà</a:t>
            </a:r>
            <a:endParaRPr sz="1050" dirty="0">
              <a:latin typeface="Gadugi"/>
              <a:cs typeface="Gadugi"/>
            </a:endParaRPr>
          </a:p>
          <a:p>
            <a:pPr marL="71120" marR="66040" algn="just">
              <a:lnSpc>
                <a:spcPct val="110800"/>
              </a:lnSpc>
              <a:spcBef>
                <a:spcPts val="5"/>
              </a:spcBef>
            </a:pPr>
            <a:r>
              <a:rPr sz="1050" dirty="0">
                <a:latin typeface="Gadugi"/>
                <a:cs typeface="Gadugi"/>
              </a:rPr>
              <a:t>dichiararlo</a:t>
            </a:r>
            <a:r>
              <a:rPr sz="1050" spc="6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nell’elenco</a:t>
            </a:r>
            <a:r>
              <a:rPr sz="1050" spc="7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5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cui</a:t>
            </a:r>
            <a:r>
              <a:rPr sz="1050" spc="6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all’allegato</a:t>
            </a:r>
            <a:r>
              <a:rPr sz="1050" spc="6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B</a:t>
            </a:r>
            <a:r>
              <a:rPr sz="1050" spc="6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del</a:t>
            </a:r>
            <a:r>
              <a:rPr sz="1050" spc="5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D.M.</a:t>
            </a:r>
            <a:r>
              <a:rPr sz="1050" spc="5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n.</a:t>
            </a:r>
            <a:r>
              <a:rPr sz="1050" spc="6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156</a:t>
            </a:r>
            <a:r>
              <a:rPr sz="1050" spc="6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del</a:t>
            </a:r>
            <a:r>
              <a:rPr sz="1050" spc="6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2011,</a:t>
            </a:r>
            <a:r>
              <a:rPr sz="1050" spc="6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mentre</a:t>
            </a:r>
            <a:r>
              <a:rPr sz="1050" spc="6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</a:t>
            </a:r>
            <a:r>
              <a:rPr sz="1050" spc="5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singoli</a:t>
            </a:r>
            <a:r>
              <a:rPr sz="1050" spc="6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consorziati</a:t>
            </a:r>
            <a:r>
              <a:rPr sz="1050" spc="5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che</a:t>
            </a:r>
            <a:r>
              <a:rPr sz="1050" spc="6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fanno</a:t>
            </a:r>
            <a:r>
              <a:rPr sz="1050" spc="6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parte</a:t>
            </a:r>
            <a:r>
              <a:rPr sz="1050" spc="6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del</a:t>
            </a:r>
            <a:r>
              <a:rPr sz="1050" spc="60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consorzio </a:t>
            </a:r>
            <a:r>
              <a:rPr sz="1050" dirty="0">
                <a:latin typeface="Gadugi"/>
                <a:cs typeface="Gadugi"/>
              </a:rPr>
              <a:t>potranno</a:t>
            </a:r>
            <a:r>
              <a:rPr sz="1050" spc="114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concorrere</a:t>
            </a:r>
            <a:r>
              <a:rPr sz="1050" spc="114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</a:t>
            </a:r>
            <a:r>
              <a:rPr sz="1050" spc="1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determinare</a:t>
            </a:r>
            <a:r>
              <a:rPr sz="1050" spc="1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la</a:t>
            </a:r>
            <a:r>
              <a:rPr sz="1050" spc="114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maggiore</a:t>
            </a:r>
            <a:r>
              <a:rPr sz="1050" spc="114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rappresentatività</a:t>
            </a:r>
            <a:r>
              <a:rPr sz="1050" spc="1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della</a:t>
            </a:r>
            <a:r>
              <a:rPr sz="1050" spc="114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medesima</a:t>
            </a:r>
            <a:r>
              <a:rPr sz="1050" spc="114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organizzazione</a:t>
            </a:r>
            <a:r>
              <a:rPr sz="1050" spc="114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solo</a:t>
            </a:r>
            <a:r>
              <a:rPr sz="1050" spc="1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</a:t>
            </a:r>
            <a:r>
              <a:rPr sz="1050" spc="114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condizione</a:t>
            </a:r>
            <a:r>
              <a:rPr sz="1050" spc="114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che</a:t>
            </a:r>
            <a:r>
              <a:rPr sz="1050" spc="125" dirty="0">
                <a:latin typeface="Gadugi"/>
                <a:cs typeface="Gadugi"/>
              </a:rPr>
              <a:t> </a:t>
            </a:r>
            <a:r>
              <a:rPr sz="1050" spc="-20" dirty="0">
                <a:latin typeface="Gadugi"/>
                <a:cs typeface="Gadugi"/>
              </a:rPr>
              <a:t>tali </a:t>
            </a:r>
            <a:r>
              <a:rPr sz="1050" dirty="0">
                <a:latin typeface="Gadugi"/>
                <a:cs typeface="Gadugi"/>
              </a:rPr>
              <a:t>soggetti</a:t>
            </a:r>
            <a:r>
              <a:rPr sz="1050" spc="15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abbiano</a:t>
            </a:r>
            <a:r>
              <a:rPr sz="1050" spc="17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aderito</a:t>
            </a:r>
            <a:r>
              <a:rPr sz="1050" spc="17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e</a:t>
            </a:r>
            <a:r>
              <a:rPr sz="1050" spc="16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pagato</a:t>
            </a:r>
            <a:r>
              <a:rPr sz="1050" spc="17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nell’ultimo</a:t>
            </a:r>
            <a:r>
              <a:rPr sz="1050" spc="16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biennio</a:t>
            </a:r>
            <a:r>
              <a:rPr sz="1050" spc="16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almeno</a:t>
            </a:r>
            <a:r>
              <a:rPr sz="1050" spc="17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una</a:t>
            </a:r>
            <a:r>
              <a:rPr sz="1050" spc="17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quota</a:t>
            </a:r>
            <a:r>
              <a:rPr sz="1050" spc="15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associativa</a:t>
            </a:r>
            <a:r>
              <a:rPr sz="1050" spc="17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all’organizzazione</a:t>
            </a:r>
            <a:r>
              <a:rPr sz="1050" spc="16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imprenditoriale</a:t>
            </a:r>
            <a:r>
              <a:rPr sz="1050" spc="165" dirty="0">
                <a:latin typeface="Gadugi"/>
                <a:cs typeface="Gadugi"/>
              </a:rPr>
              <a:t> </a:t>
            </a:r>
            <a:r>
              <a:rPr sz="1050" spc="-25" dirty="0">
                <a:latin typeface="Gadugi"/>
                <a:cs typeface="Gadugi"/>
              </a:rPr>
              <a:t>che </a:t>
            </a:r>
            <a:r>
              <a:rPr sz="1050" dirty="0">
                <a:latin typeface="Gadugi"/>
                <a:cs typeface="Gadugi"/>
              </a:rPr>
              <a:t>intende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computarli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fra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propri</a:t>
            </a:r>
            <a:r>
              <a:rPr sz="1050" spc="-10" dirty="0">
                <a:latin typeface="Gadugi"/>
                <a:cs typeface="Gadugi"/>
              </a:rPr>
              <a:t> iscritti.</a:t>
            </a:r>
            <a:endParaRPr sz="1050" dirty="0">
              <a:latin typeface="Gadugi"/>
              <a:cs typeface="Gadug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3100" y="5746851"/>
            <a:ext cx="998219" cy="397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900"/>
              </a:lnSpc>
              <a:spcBef>
                <a:spcPts val="100"/>
              </a:spcBef>
            </a:pPr>
            <a:r>
              <a:rPr sz="1100" b="1" dirty="0">
                <a:latin typeface="Gadugi"/>
                <a:cs typeface="Gadugi"/>
              </a:rPr>
              <a:t>NUMERO</a:t>
            </a:r>
            <a:r>
              <a:rPr sz="1100" b="1" spc="-60" dirty="0">
                <a:latin typeface="Gadugi"/>
                <a:cs typeface="Gadugi"/>
              </a:rPr>
              <a:t> </a:t>
            </a:r>
            <a:r>
              <a:rPr sz="1100" b="1" spc="-20" dirty="0">
                <a:latin typeface="Gadugi"/>
                <a:cs typeface="Gadugi"/>
              </a:rPr>
              <a:t>SOCI </a:t>
            </a:r>
            <a:r>
              <a:rPr sz="1100" b="1" spc="-10" dirty="0">
                <a:latin typeface="Gadugi"/>
                <a:cs typeface="Gadugi"/>
              </a:rPr>
              <a:t>COOPERATIVE</a:t>
            </a:r>
            <a:endParaRPr sz="1100">
              <a:latin typeface="Gadugi"/>
              <a:cs typeface="Gadug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71673" y="5745632"/>
            <a:ext cx="7535545" cy="7556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 algn="just">
              <a:lnSpc>
                <a:spcPct val="113799"/>
              </a:lnSpc>
              <a:spcBef>
                <a:spcPts val="125"/>
              </a:spcBef>
            </a:pPr>
            <a:r>
              <a:rPr sz="1050" dirty="0">
                <a:latin typeface="Gadugi"/>
                <a:cs typeface="Gadugi"/>
              </a:rPr>
              <a:t>Per</a:t>
            </a:r>
            <a:r>
              <a:rPr sz="1050" spc="19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il</a:t>
            </a:r>
            <a:r>
              <a:rPr sz="1050" spc="19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settore</a:t>
            </a:r>
            <a:r>
              <a:rPr sz="1050" spc="18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delle</a:t>
            </a:r>
            <a:r>
              <a:rPr sz="1050" spc="19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società</a:t>
            </a:r>
            <a:r>
              <a:rPr sz="1050" spc="19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</a:t>
            </a:r>
            <a:r>
              <a:rPr sz="1050" spc="18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forma</a:t>
            </a:r>
            <a:r>
              <a:rPr sz="1050" spc="18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cooperativa</a:t>
            </a:r>
            <a:r>
              <a:rPr sz="1050" spc="18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deve</a:t>
            </a:r>
            <a:r>
              <a:rPr sz="1050" spc="19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essere</a:t>
            </a:r>
            <a:r>
              <a:rPr sz="1050" spc="18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indicato</a:t>
            </a:r>
            <a:r>
              <a:rPr sz="1050" spc="18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anche</a:t>
            </a:r>
            <a:r>
              <a:rPr sz="1050" spc="19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il</a:t>
            </a:r>
            <a:r>
              <a:rPr sz="1050" spc="18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numero</a:t>
            </a:r>
            <a:r>
              <a:rPr sz="1050" spc="19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dei</a:t>
            </a:r>
            <a:r>
              <a:rPr sz="1050" spc="19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soci</a:t>
            </a:r>
            <a:r>
              <a:rPr sz="1050" spc="17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delle</a:t>
            </a:r>
            <a:r>
              <a:rPr sz="1050" spc="19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cooperative</a:t>
            </a:r>
            <a:r>
              <a:rPr sz="1050" spc="180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aderenti </a:t>
            </a:r>
            <a:r>
              <a:rPr sz="1050" dirty="0">
                <a:latin typeface="Gadugi"/>
                <a:cs typeface="Gadugi"/>
              </a:rPr>
              <a:t>alla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data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del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31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 err="1">
                <a:latin typeface="Gadugi"/>
                <a:cs typeface="Gadugi"/>
              </a:rPr>
              <a:t>dicembre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 smtClean="0">
                <a:latin typeface="Gadugi"/>
                <a:cs typeface="Gadugi"/>
              </a:rPr>
              <a:t>202</a:t>
            </a:r>
            <a:r>
              <a:rPr lang="it-IT" sz="1050" dirty="0" smtClean="0">
                <a:latin typeface="Gadugi"/>
                <a:cs typeface="Gadugi"/>
              </a:rPr>
              <a:t>5</a:t>
            </a:r>
            <a:r>
              <a:rPr sz="1050" spc="-20" dirty="0" smtClean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(a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parità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indice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rappresentatività,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l’autonoma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rappresentanza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è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assicurata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all’organizzazione </a:t>
            </a:r>
            <a:r>
              <a:rPr sz="1050" dirty="0">
                <a:latin typeface="Gadugi"/>
                <a:cs typeface="Gadugi"/>
              </a:rPr>
              <a:t>che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presenta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il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più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elevato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numero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soci).</a:t>
            </a:r>
            <a:endParaRPr sz="105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1100" b="1" spc="-10" dirty="0">
                <a:latin typeface="Gadugi"/>
                <a:cs typeface="Gadugi"/>
              </a:rPr>
              <a:t>(art.</a:t>
            </a:r>
            <a:r>
              <a:rPr sz="1100" b="1" spc="-65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9</a:t>
            </a:r>
            <a:r>
              <a:rPr sz="1100" b="1" spc="-5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c.</a:t>
            </a:r>
            <a:r>
              <a:rPr sz="1100" b="1" spc="-5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5</a:t>
            </a:r>
            <a:r>
              <a:rPr sz="1100" b="1" spc="-50" dirty="0">
                <a:latin typeface="Gadugi"/>
                <a:cs typeface="Gadugi"/>
              </a:rPr>
              <a:t> </a:t>
            </a:r>
            <a:r>
              <a:rPr sz="1100" b="1" spc="-20" dirty="0">
                <a:latin typeface="Gadugi"/>
                <a:cs typeface="Gadugi"/>
              </a:rPr>
              <a:t>D.M.</a:t>
            </a:r>
            <a:r>
              <a:rPr sz="1100" b="1" spc="-35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n.</a:t>
            </a:r>
            <a:r>
              <a:rPr sz="1100" b="1" spc="-45" dirty="0">
                <a:latin typeface="Gadugi"/>
                <a:cs typeface="Gadugi"/>
              </a:rPr>
              <a:t> </a:t>
            </a:r>
            <a:r>
              <a:rPr sz="1100" b="1" spc="-35" dirty="0">
                <a:latin typeface="Gadugi"/>
                <a:cs typeface="Gadugi"/>
              </a:rPr>
              <a:t>156/2011 </a:t>
            </a:r>
            <a:r>
              <a:rPr sz="1100" b="1" dirty="0">
                <a:latin typeface="Gadugi"/>
                <a:cs typeface="Gadugi"/>
              </a:rPr>
              <a:t>–</a:t>
            </a:r>
            <a:r>
              <a:rPr sz="1100" b="1" spc="-45" dirty="0">
                <a:latin typeface="Gadugi"/>
                <a:cs typeface="Gadugi"/>
              </a:rPr>
              <a:t> </a:t>
            </a:r>
            <a:r>
              <a:rPr sz="1100" b="1" spc="-25" dirty="0">
                <a:latin typeface="Gadugi"/>
                <a:cs typeface="Gadugi"/>
              </a:rPr>
              <a:t>Circolare</a:t>
            </a:r>
            <a:r>
              <a:rPr sz="1100" b="1" spc="-45" dirty="0">
                <a:latin typeface="Gadugi"/>
                <a:cs typeface="Gadugi"/>
              </a:rPr>
              <a:t> </a:t>
            </a:r>
            <a:r>
              <a:rPr sz="1100" b="1" spc="-25" dirty="0">
                <a:latin typeface="Gadugi"/>
                <a:cs typeface="Gadugi"/>
              </a:rPr>
              <a:t>MISE</a:t>
            </a:r>
            <a:r>
              <a:rPr sz="1100" b="1" spc="-40" dirty="0">
                <a:latin typeface="Gadugi"/>
                <a:cs typeface="Gadugi"/>
              </a:rPr>
              <a:t> 217427</a:t>
            </a:r>
            <a:r>
              <a:rPr sz="1100" b="1" spc="-35" dirty="0">
                <a:latin typeface="Gadugi"/>
                <a:cs typeface="Gadugi"/>
              </a:rPr>
              <a:t> </a:t>
            </a:r>
            <a:r>
              <a:rPr sz="1100" b="1" spc="-10" dirty="0">
                <a:latin typeface="Gadugi"/>
                <a:cs typeface="Gadugi"/>
              </a:rPr>
              <a:t>del</a:t>
            </a:r>
            <a:r>
              <a:rPr sz="1100" b="1" spc="-55" dirty="0">
                <a:latin typeface="Gadugi"/>
                <a:cs typeface="Gadugi"/>
              </a:rPr>
              <a:t> </a:t>
            </a:r>
            <a:r>
              <a:rPr sz="1100" b="1" spc="-10" dirty="0">
                <a:latin typeface="Gadugi"/>
                <a:cs typeface="Gadugi"/>
              </a:rPr>
              <a:t>16/11/2011)</a:t>
            </a:r>
            <a:endParaRPr sz="1100" dirty="0">
              <a:latin typeface="Gadugi"/>
              <a:cs typeface="Gadug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911097"/>
            <a:ext cx="148971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Gadugi"/>
                <a:cs typeface="Gadugi"/>
              </a:rPr>
              <a:t>NUMERO</a:t>
            </a:r>
            <a:r>
              <a:rPr sz="1050" b="1" spc="-15" dirty="0">
                <a:latin typeface="Gadugi"/>
                <a:cs typeface="Gadugi"/>
              </a:rPr>
              <a:t> </a:t>
            </a:r>
            <a:r>
              <a:rPr sz="1050" b="1" dirty="0">
                <a:latin typeface="Gadugi"/>
                <a:cs typeface="Gadugi"/>
              </a:rPr>
              <a:t>DI</a:t>
            </a:r>
            <a:r>
              <a:rPr sz="1050" b="1" spc="-25" dirty="0">
                <a:latin typeface="Gadugi"/>
                <a:cs typeface="Gadugi"/>
              </a:rPr>
              <a:t> </a:t>
            </a:r>
            <a:r>
              <a:rPr sz="1050" b="1" spc="-10" dirty="0">
                <a:latin typeface="Gadugi"/>
                <a:cs typeface="Gadugi"/>
              </a:rPr>
              <a:t>OCCUPATI</a:t>
            </a:r>
            <a:endParaRPr sz="1050">
              <a:latin typeface="Gadugi"/>
              <a:cs typeface="Gadug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73198" y="902942"/>
            <a:ext cx="7536815" cy="3769360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70"/>
              </a:spcBef>
            </a:pPr>
            <a:r>
              <a:rPr sz="1050" dirty="0">
                <a:latin typeface="Gadugi"/>
                <a:cs typeface="Gadugi"/>
              </a:rPr>
              <a:t>Per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il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numero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occupati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si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intende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il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numero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complessivo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degli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occupati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nelle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imprese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associate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all’organizzazione.</a:t>
            </a:r>
            <a:endParaRPr sz="1050" dirty="0">
              <a:latin typeface="Gadugi"/>
              <a:cs typeface="Gadugi"/>
            </a:endParaRPr>
          </a:p>
          <a:p>
            <a:pPr marL="461645" algn="just">
              <a:lnSpc>
                <a:spcPct val="100000"/>
              </a:lnSpc>
              <a:spcBef>
                <a:spcPts val="80"/>
              </a:spcBef>
            </a:pPr>
            <a:r>
              <a:rPr sz="1100" b="1" spc="-10" dirty="0">
                <a:latin typeface="Gadugi"/>
                <a:cs typeface="Gadugi"/>
              </a:rPr>
              <a:t>(art.</a:t>
            </a:r>
            <a:r>
              <a:rPr sz="1100" b="1" spc="-65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1</a:t>
            </a:r>
            <a:r>
              <a:rPr sz="1100" b="1" spc="-45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c.</a:t>
            </a:r>
            <a:r>
              <a:rPr sz="1100" b="1" spc="-5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1</a:t>
            </a:r>
            <a:r>
              <a:rPr sz="1100" b="1" spc="-45" dirty="0">
                <a:latin typeface="Gadugi"/>
                <a:cs typeface="Gadugi"/>
              </a:rPr>
              <a:t> </a:t>
            </a:r>
            <a:r>
              <a:rPr sz="1100" b="1" spc="-25" dirty="0">
                <a:latin typeface="Gadugi"/>
                <a:cs typeface="Gadugi"/>
              </a:rPr>
              <a:t>lett.</a:t>
            </a:r>
            <a:r>
              <a:rPr sz="1100" b="1" spc="-50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g</a:t>
            </a:r>
            <a:r>
              <a:rPr sz="1100" b="1" spc="-40" dirty="0">
                <a:latin typeface="Gadugi"/>
                <a:cs typeface="Gadugi"/>
              </a:rPr>
              <a:t> </a:t>
            </a:r>
            <a:r>
              <a:rPr sz="1100" b="1" spc="-20" dirty="0">
                <a:latin typeface="Gadugi"/>
                <a:cs typeface="Gadugi"/>
              </a:rPr>
              <a:t>D.M.</a:t>
            </a:r>
            <a:r>
              <a:rPr sz="1100" b="1" spc="-45" dirty="0">
                <a:latin typeface="Gadugi"/>
                <a:cs typeface="Gadugi"/>
              </a:rPr>
              <a:t> </a:t>
            </a:r>
            <a:r>
              <a:rPr sz="1100" b="1" dirty="0">
                <a:latin typeface="Gadugi"/>
                <a:cs typeface="Gadugi"/>
              </a:rPr>
              <a:t>n.</a:t>
            </a:r>
            <a:r>
              <a:rPr sz="1100" b="1" spc="-60" dirty="0">
                <a:latin typeface="Gadugi"/>
                <a:cs typeface="Gadugi"/>
              </a:rPr>
              <a:t> </a:t>
            </a:r>
            <a:r>
              <a:rPr sz="1100" b="1" spc="-10" dirty="0">
                <a:latin typeface="Gadugi"/>
                <a:cs typeface="Gadugi"/>
              </a:rPr>
              <a:t>156/2011)</a:t>
            </a:r>
            <a:endParaRPr sz="110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735"/>
              </a:spcBef>
            </a:pPr>
            <a:r>
              <a:rPr sz="1050" dirty="0">
                <a:latin typeface="Gadugi"/>
                <a:cs typeface="Gadugi"/>
              </a:rPr>
              <a:t>Per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occupati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si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intendono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(e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vanno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indicati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distintamente):</a:t>
            </a:r>
            <a:endParaRPr sz="1050" dirty="0">
              <a:latin typeface="Gadugi"/>
              <a:cs typeface="Gadugi"/>
            </a:endParaRPr>
          </a:p>
          <a:p>
            <a:pPr marL="373380" indent="-228600" algn="just">
              <a:lnSpc>
                <a:spcPct val="100000"/>
              </a:lnSpc>
              <a:spcBef>
                <a:spcPts val="130"/>
              </a:spcBef>
              <a:buFont typeface="Symbol"/>
              <a:buChar char=""/>
              <a:tabLst>
                <a:tab pos="373380" algn="l"/>
              </a:tabLst>
            </a:pPr>
            <a:r>
              <a:rPr sz="1050" dirty="0">
                <a:latin typeface="Gadugi"/>
                <a:cs typeface="Gadugi"/>
              </a:rPr>
              <a:t>titolari,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soci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e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amministratori</a:t>
            </a:r>
            <a:r>
              <a:rPr sz="1050" spc="-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d’impresa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prestatori</a:t>
            </a:r>
            <a:r>
              <a:rPr sz="1050" spc="-35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d’opera</a:t>
            </a:r>
            <a:endParaRPr sz="1050" dirty="0">
              <a:latin typeface="Gadugi"/>
              <a:cs typeface="Gadugi"/>
            </a:endParaRPr>
          </a:p>
          <a:p>
            <a:pPr marL="373380" indent="-228600" algn="just">
              <a:lnSpc>
                <a:spcPct val="100000"/>
              </a:lnSpc>
              <a:spcBef>
                <a:spcPts val="145"/>
              </a:spcBef>
              <a:buFont typeface="Symbol"/>
              <a:buChar char=""/>
              <a:tabLst>
                <a:tab pos="373380" algn="l"/>
              </a:tabLst>
            </a:pPr>
            <a:r>
              <a:rPr sz="1050" dirty="0">
                <a:latin typeface="Gadugi"/>
                <a:cs typeface="Gadugi"/>
              </a:rPr>
              <a:t>familiari,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coadiuvanti</a:t>
            </a:r>
            <a:endParaRPr sz="1050" dirty="0">
              <a:latin typeface="Gadugi"/>
              <a:cs typeface="Gadugi"/>
            </a:endParaRPr>
          </a:p>
          <a:p>
            <a:pPr marL="373380" indent="-228600" algn="just">
              <a:lnSpc>
                <a:spcPct val="100000"/>
              </a:lnSpc>
              <a:spcBef>
                <a:spcPts val="135"/>
              </a:spcBef>
              <a:buFont typeface="Symbol"/>
              <a:buChar char=""/>
              <a:tabLst>
                <a:tab pos="373380" algn="l"/>
              </a:tabLst>
            </a:pPr>
            <a:r>
              <a:rPr sz="1050" spc="-10" dirty="0">
                <a:latin typeface="Gadugi"/>
                <a:cs typeface="Gadugi"/>
              </a:rPr>
              <a:t>dipendenti</a:t>
            </a:r>
            <a:endParaRPr sz="105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730"/>
              </a:spcBef>
            </a:pPr>
            <a:r>
              <a:rPr sz="1050" dirty="0">
                <a:latin typeface="Gadugi"/>
                <a:cs typeface="Gadugi"/>
              </a:rPr>
              <a:t>Tra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dipendenti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sono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b="1" dirty="0">
                <a:latin typeface="Gadugi"/>
                <a:cs typeface="Gadugi"/>
              </a:rPr>
              <a:t>da</a:t>
            </a:r>
            <a:r>
              <a:rPr sz="1050" b="1" spc="-20" dirty="0">
                <a:latin typeface="Gadugi"/>
                <a:cs typeface="Gadugi"/>
              </a:rPr>
              <a:t> </a:t>
            </a:r>
            <a:r>
              <a:rPr sz="1050" b="1" dirty="0">
                <a:latin typeface="Gadugi"/>
                <a:cs typeface="Gadugi"/>
              </a:rPr>
              <a:t>ricomprendere</a:t>
            </a:r>
            <a:r>
              <a:rPr sz="1050" b="1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lavoratori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dipendenti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anche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se</a:t>
            </a:r>
            <a:r>
              <a:rPr sz="1050" spc="-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responsabili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della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gestione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imprese:</a:t>
            </a:r>
            <a:endParaRPr sz="1050" dirty="0">
              <a:latin typeface="Gadugi"/>
              <a:cs typeface="Gadugi"/>
            </a:endParaRPr>
          </a:p>
          <a:p>
            <a:pPr marL="373380" marR="5080" indent="-228600" algn="just">
              <a:lnSpc>
                <a:spcPct val="110800"/>
              </a:lnSpc>
              <a:spcBef>
                <a:spcPts val="10"/>
              </a:spcBef>
              <a:buFont typeface="Symbol"/>
              <a:buChar char=""/>
              <a:tabLst>
                <a:tab pos="373380" algn="l"/>
              </a:tabLst>
            </a:pPr>
            <a:r>
              <a:rPr sz="1050" dirty="0">
                <a:latin typeface="Gadugi"/>
                <a:cs typeface="Gadugi"/>
              </a:rPr>
              <a:t>dirigenti,</a:t>
            </a:r>
            <a:r>
              <a:rPr sz="1050" spc="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quadri,</a:t>
            </a:r>
            <a:r>
              <a:rPr sz="1050" spc="6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impiegati,</a:t>
            </a:r>
            <a:r>
              <a:rPr sz="1050" spc="6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operai</a:t>
            </a:r>
            <a:r>
              <a:rPr sz="1050" spc="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</a:t>
            </a:r>
            <a:r>
              <a:rPr sz="1050" spc="6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tempo</a:t>
            </a:r>
            <a:r>
              <a:rPr sz="1050" spc="5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pieno,</a:t>
            </a:r>
            <a:r>
              <a:rPr sz="1050" spc="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apprendisti,</a:t>
            </a:r>
            <a:r>
              <a:rPr sz="1050" spc="5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lavoratori</a:t>
            </a:r>
            <a:r>
              <a:rPr sz="1050" spc="5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</a:t>
            </a:r>
            <a:r>
              <a:rPr sz="1050" spc="5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domicilio,</a:t>
            </a:r>
            <a:r>
              <a:rPr sz="1050" spc="6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lavoratori</a:t>
            </a:r>
            <a:r>
              <a:rPr sz="1050" spc="5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stagionali,</a:t>
            </a:r>
            <a:r>
              <a:rPr sz="1050" spc="6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lavoratori</a:t>
            </a:r>
            <a:r>
              <a:rPr sz="1050" spc="55" dirty="0">
                <a:latin typeface="Gadugi"/>
                <a:cs typeface="Gadugi"/>
              </a:rPr>
              <a:t> </a:t>
            </a:r>
            <a:r>
              <a:rPr sz="1050" spc="-25" dirty="0">
                <a:latin typeface="Gadugi"/>
                <a:cs typeface="Gadugi"/>
              </a:rPr>
              <a:t>con </a:t>
            </a:r>
            <a:r>
              <a:rPr sz="1050" dirty="0">
                <a:latin typeface="Gadugi"/>
                <a:cs typeface="Gadugi"/>
              </a:rPr>
              <a:t>contratto</a:t>
            </a:r>
            <a:r>
              <a:rPr sz="1050" spc="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formazione</a:t>
            </a:r>
            <a:r>
              <a:rPr sz="1050" spc="5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e</a:t>
            </a:r>
            <a:r>
              <a:rPr sz="1050" spc="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lavoro,</a:t>
            </a:r>
            <a:r>
              <a:rPr sz="1050" spc="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lavoratori</a:t>
            </a:r>
            <a:r>
              <a:rPr sz="1050" spc="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con</a:t>
            </a:r>
            <a:r>
              <a:rPr sz="1050" spc="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contratto</a:t>
            </a:r>
            <a:r>
              <a:rPr sz="1050" spc="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</a:t>
            </a:r>
            <a:r>
              <a:rPr sz="1050" spc="5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termine,</a:t>
            </a:r>
            <a:r>
              <a:rPr sz="1050" spc="5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lavoratori</a:t>
            </a:r>
            <a:r>
              <a:rPr sz="1050" spc="4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</a:t>
            </a:r>
            <a:r>
              <a:rPr sz="1050" spc="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Cassa</a:t>
            </a:r>
            <a:r>
              <a:rPr sz="1050" spc="5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integrazione,</a:t>
            </a:r>
            <a:r>
              <a:rPr sz="1050" spc="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soci</a:t>
            </a:r>
            <a:r>
              <a:rPr sz="1050" spc="4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35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cooperativa </a:t>
            </a:r>
            <a:r>
              <a:rPr sz="1050" dirty="0">
                <a:latin typeface="Gadugi"/>
                <a:cs typeface="Gadugi"/>
              </a:rPr>
              <a:t>iscritti</a:t>
            </a:r>
            <a:r>
              <a:rPr sz="1050" spc="27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</a:t>
            </a:r>
            <a:r>
              <a:rPr sz="1050" spc="28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libro</a:t>
            </a:r>
            <a:r>
              <a:rPr sz="1050" spc="27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paga,</a:t>
            </a:r>
            <a:r>
              <a:rPr sz="1050" spc="28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associati</a:t>
            </a:r>
            <a:r>
              <a:rPr sz="1050" spc="27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</a:t>
            </a:r>
            <a:r>
              <a:rPr sz="1050" spc="28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partecipazione</a:t>
            </a:r>
            <a:r>
              <a:rPr sz="1050" spc="28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il</a:t>
            </a:r>
            <a:r>
              <a:rPr sz="1050" spc="27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cui</a:t>
            </a:r>
            <a:r>
              <a:rPr sz="1050" spc="28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apporto</a:t>
            </a:r>
            <a:r>
              <a:rPr sz="1050" spc="28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consiste</a:t>
            </a:r>
            <a:r>
              <a:rPr sz="1050" spc="28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</a:t>
            </a:r>
            <a:r>
              <a:rPr sz="1050" spc="27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una</a:t>
            </a:r>
            <a:r>
              <a:rPr sz="1050" spc="28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prestazione</a:t>
            </a:r>
            <a:r>
              <a:rPr sz="1050" spc="28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lavorativa,</a:t>
            </a:r>
            <a:r>
              <a:rPr sz="1050" spc="28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studenti</a:t>
            </a:r>
            <a:r>
              <a:rPr sz="1050" spc="275" dirty="0">
                <a:latin typeface="Gadugi"/>
                <a:cs typeface="Gadugi"/>
              </a:rPr>
              <a:t> </a:t>
            </a:r>
            <a:r>
              <a:rPr sz="1050" spc="-25" dirty="0">
                <a:latin typeface="Gadugi"/>
                <a:cs typeface="Gadugi"/>
              </a:rPr>
              <a:t>che </a:t>
            </a:r>
            <a:r>
              <a:rPr sz="1050" dirty="0">
                <a:latin typeface="Gadugi"/>
                <a:cs typeface="Gadugi"/>
              </a:rPr>
              <a:t>contribuiscono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formalmente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al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processo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produttivi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cambio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una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remunerazione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e/o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formazione.</a:t>
            </a:r>
            <a:endParaRPr sz="105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735"/>
              </a:spcBef>
            </a:pPr>
            <a:r>
              <a:rPr sz="1050" dirty="0">
                <a:latin typeface="Gadugi"/>
                <a:cs typeface="Gadugi"/>
              </a:rPr>
              <a:t>Tra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dipendenti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sono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b="1" dirty="0">
                <a:latin typeface="Gadugi"/>
                <a:cs typeface="Gadugi"/>
              </a:rPr>
              <a:t>da</a:t>
            </a:r>
            <a:r>
              <a:rPr sz="1050" b="1" spc="-15" dirty="0">
                <a:latin typeface="Gadugi"/>
                <a:cs typeface="Gadugi"/>
              </a:rPr>
              <a:t> </a:t>
            </a:r>
            <a:r>
              <a:rPr sz="1050" b="1" spc="-10" dirty="0">
                <a:latin typeface="Gadugi"/>
                <a:cs typeface="Gadugi"/>
              </a:rPr>
              <a:t>escludere:</a:t>
            </a:r>
            <a:endParaRPr sz="1050" dirty="0">
              <a:latin typeface="Gadugi"/>
              <a:cs typeface="Gadugi"/>
            </a:endParaRPr>
          </a:p>
          <a:p>
            <a:pPr marL="373380" marR="10160" indent="-228600" algn="just">
              <a:lnSpc>
                <a:spcPct val="110500"/>
              </a:lnSpc>
              <a:spcBef>
                <a:spcPts val="10"/>
              </a:spcBef>
              <a:buFont typeface="Symbol"/>
              <a:buChar char=""/>
              <a:tabLst>
                <a:tab pos="373380" algn="l"/>
              </a:tabLst>
            </a:pPr>
            <a:r>
              <a:rPr sz="1050" dirty="0">
                <a:latin typeface="Gadugi"/>
                <a:cs typeface="Gadugi"/>
              </a:rPr>
              <a:t>soggetti</a:t>
            </a:r>
            <a:r>
              <a:rPr sz="1050" spc="17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con</a:t>
            </a:r>
            <a:r>
              <a:rPr sz="1050" spc="18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contratto</a:t>
            </a:r>
            <a:r>
              <a:rPr sz="1050" spc="20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17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collaborazione</a:t>
            </a:r>
            <a:r>
              <a:rPr sz="1050" spc="18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coordinata</a:t>
            </a:r>
            <a:r>
              <a:rPr sz="1050" spc="20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e</a:t>
            </a:r>
            <a:r>
              <a:rPr sz="1050" spc="19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continuativa</a:t>
            </a:r>
            <a:r>
              <a:rPr sz="1050" spc="20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(co.co.co),</a:t>
            </a:r>
            <a:r>
              <a:rPr sz="1050" spc="19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lavoratori</a:t>
            </a:r>
            <a:r>
              <a:rPr sz="1050" spc="19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interinali,</a:t>
            </a:r>
            <a:r>
              <a:rPr sz="1050" spc="19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soci</a:t>
            </a:r>
            <a:r>
              <a:rPr sz="1050" spc="18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e</a:t>
            </a:r>
            <a:r>
              <a:rPr sz="1050" spc="18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membri</a:t>
            </a:r>
            <a:r>
              <a:rPr sz="1050" spc="190" dirty="0">
                <a:latin typeface="Gadugi"/>
                <a:cs typeface="Gadugi"/>
              </a:rPr>
              <a:t> </a:t>
            </a:r>
            <a:r>
              <a:rPr sz="1050" spc="-25" dirty="0">
                <a:latin typeface="Gadugi"/>
                <a:cs typeface="Gadugi"/>
              </a:rPr>
              <a:t>del </a:t>
            </a:r>
            <a:r>
              <a:rPr sz="1050" dirty="0">
                <a:latin typeface="Gadugi"/>
                <a:cs typeface="Gadugi"/>
              </a:rPr>
              <a:t>Consiglio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amministrazione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remunerati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con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fattura,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volontari.</a:t>
            </a:r>
            <a:endParaRPr sz="1050" dirty="0">
              <a:latin typeface="Gadugi"/>
              <a:cs typeface="Gadugi"/>
            </a:endParaRPr>
          </a:p>
          <a:p>
            <a:pPr marL="12700" marR="5080" algn="just">
              <a:lnSpc>
                <a:spcPct val="111000"/>
              </a:lnSpc>
              <a:spcBef>
                <a:spcPts val="595"/>
              </a:spcBef>
            </a:pPr>
            <a:r>
              <a:rPr sz="1050" dirty="0">
                <a:latin typeface="Gadugi"/>
                <a:cs typeface="Gadugi"/>
              </a:rPr>
              <a:t>Le persone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occupate</a:t>
            </a:r>
            <a:r>
              <a:rPr sz="1050" spc="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vanno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calcolate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termini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media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annua,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con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riferimento </a:t>
            </a:r>
            <a:r>
              <a:rPr sz="1050" dirty="0" err="1">
                <a:latin typeface="Gadugi"/>
                <a:cs typeface="Gadugi"/>
              </a:rPr>
              <a:t>all’anno</a:t>
            </a:r>
            <a:r>
              <a:rPr sz="1050" dirty="0">
                <a:latin typeface="Gadugi"/>
                <a:cs typeface="Gadugi"/>
              </a:rPr>
              <a:t> </a:t>
            </a:r>
            <a:r>
              <a:rPr sz="1050" dirty="0" smtClean="0">
                <a:latin typeface="Gadugi"/>
                <a:cs typeface="Gadugi"/>
              </a:rPr>
              <a:t>202</a:t>
            </a:r>
            <a:r>
              <a:rPr lang="it-IT" sz="1050" dirty="0" smtClean="0">
                <a:latin typeface="Gadugi"/>
                <a:cs typeface="Gadugi"/>
              </a:rPr>
              <a:t>5</a:t>
            </a:r>
            <a:r>
              <a:rPr sz="1050" dirty="0" smtClean="0">
                <a:latin typeface="Gadugi"/>
                <a:cs typeface="Gadugi"/>
              </a:rPr>
              <a:t>, </a:t>
            </a:r>
            <a:r>
              <a:rPr sz="1050" dirty="0">
                <a:latin typeface="Gadugi"/>
                <a:cs typeface="Gadugi"/>
              </a:rPr>
              <a:t>pertanto: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un</a:t>
            </a:r>
            <a:r>
              <a:rPr sz="1050" spc="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singolo </a:t>
            </a:r>
            <a:r>
              <a:rPr sz="1050" spc="-10" dirty="0">
                <a:latin typeface="Gadugi"/>
                <a:cs typeface="Gadugi"/>
              </a:rPr>
              <a:t>dipendente </a:t>
            </a:r>
            <a:r>
              <a:rPr sz="1050" dirty="0">
                <a:latin typeface="Gadugi"/>
                <a:cs typeface="Gadugi"/>
              </a:rPr>
              <a:t>stagionale</a:t>
            </a:r>
            <a:r>
              <a:rPr sz="1050" spc="-4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o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con</a:t>
            </a:r>
            <a:r>
              <a:rPr sz="1050" spc="-4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contratto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part</a:t>
            </a:r>
            <a:r>
              <a:rPr sz="1050" spc="-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time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non</a:t>
            </a:r>
            <a:r>
              <a:rPr sz="1050" spc="-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può</a:t>
            </a:r>
            <a:r>
              <a:rPr sz="1050" spc="-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essere</a:t>
            </a:r>
            <a:r>
              <a:rPr sz="1050" spc="-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indicato</a:t>
            </a:r>
            <a:r>
              <a:rPr sz="1050" spc="-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come</a:t>
            </a:r>
            <a:r>
              <a:rPr sz="1050" spc="-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unità</a:t>
            </a:r>
            <a:r>
              <a:rPr sz="1050" spc="-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lavoro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intera;</a:t>
            </a:r>
            <a:r>
              <a:rPr sz="1050" spc="-4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per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</a:t>
            </a:r>
            <a:r>
              <a:rPr sz="1050" spc="-4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dipendenti</a:t>
            </a:r>
            <a:r>
              <a:rPr sz="1050" spc="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stagionali</a:t>
            </a:r>
            <a:r>
              <a:rPr sz="1050" spc="-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le</a:t>
            </a:r>
            <a:r>
              <a:rPr sz="1050" spc="-3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frazioni</a:t>
            </a:r>
            <a:r>
              <a:rPr sz="1050" spc="-40" dirty="0">
                <a:latin typeface="Gadugi"/>
                <a:cs typeface="Gadugi"/>
              </a:rPr>
              <a:t> </a:t>
            </a:r>
            <a:r>
              <a:rPr sz="1050" spc="-25" dirty="0">
                <a:latin typeface="Gadugi"/>
                <a:cs typeface="Gadugi"/>
              </a:rPr>
              <a:t>di </a:t>
            </a:r>
            <a:r>
              <a:rPr sz="1050" dirty="0">
                <a:latin typeface="Gadugi"/>
                <a:cs typeface="Gadugi"/>
              </a:rPr>
              <a:t>lavoro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sono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ricavate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dividendo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giorni/mesi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lavorativi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prestati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per</a:t>
            </a:r>
            <a:r>
              <a:rPr sz="1050" spc="-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il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totale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dei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giorni/mesi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nell’anno.</a:t>
            </a:r>
            <a:endParaRPr sz="105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730"/>
              </a:spcBef>
            </a:pPr>
            <a:r>
              <a:rPr sz="1050" dirty="0">
                <a:latin typeface="Gadugi"/>
                <a:cs typeface="Gadugi"/>
              </a:rPr>
              <a:t>Le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frazioni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andranno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sommate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per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individuare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le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unità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lavoro,</a:t>
            </a:r>
            <a:r>
              <a:rPr sz="1050" spc="-3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approssimandosi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il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risultato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all’unità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più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vicina.</a:t>
            </a:r>
            <a:endParaRPr sz="105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145"/>
              </a:spcBef>
            </a:pPr>
            <a:r>
              <a:rPr sz="1050" dirty="0">
                <a:latin typeface="Gadugi"/>
                <a:cs typeface="Gadugi"/>
              </a:rPr>
              <a:t>La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medesima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procedura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verrà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utilizzata</a:t>
            </a:r>
            <a:r>
              <a:rPr sz="1050" spc="-25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per</a:t>
            </a:r>
            <a:r>
              <a:rPr sz="1050" spc="-1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i</a:t>
            </a:r>
            <a:r>
              <a:rPr sz="1050" spc="-20" dirty="0">
                <a:latin typeface="Gadugi"/>
                <a:cs typeface="Gadugi"/>
              </a:rPr>
              <a:t> </a:t>
            </a:r>
            <a:r>
              <a:rPr sz="1050" dirty="0">
                <a:latin typeface="Gadugi"/>
                <a:cs typeface="Gadugi"/>
              </a:rPr>
              <a:t>dipendenti</a:t>
            </a:r>
            <a:r>
              <a:rPr sz="1050" spc="-15" dirty="0">
                <a:latin typeface="Gadugi"/>
                <a:cs typeface="Gadugi"/>
              </a:rPr>
              <a:t> </a:t>
            </a:r>
            <a:r>
              <a:rPr sz="1050" spc="-10" dirty="0">
                <a:latin typeface="Gadugi"/>
                <a:cs typeface="Gadugi"/>
              </a:rPr>
              <a:t>part-time.</a:t>
            </a:r>
            <a:endParaRPr sz="1050" dirty="0">
              <a:latin typeface="Gadugi"/>
              <a:cs typeface="Gadug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100" y="5049392"/>
            <a:ext cx="9336405" cy="1572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100" b="1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AVVERTENZA</a:t>
            </a:r>
            <a:endParaRPr sz="1100" dirty="0">
              <a:latin typeface="Gadugi"/>
              <a:cs typeface="Gadugi"/>
            </a:endParaRPr>
          </a:p>
          <a:p>
            <a:pPr marL="12700" marR="5080" algn="just">
              <a:lnSpc>
                <a:spcPct val="110600"/>
              </a:lnSpc>
              <a:spcBef>
                <a:spcPts val="1015"/>
              </a:spcBef>
            </a:pPr>
            <a:r>
              <a:rPr sz="950" dirty="0">
                <a:latin typeface="Gadugi"/>
                <a:cs typeface="Gadugi"/>
              </a:rPr>
              <a:t>Le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spc="-10" dirty="0">
                <a:latin typeface="Gadugi"/>
                <a:cs typeface="Gadugi"/>
              </a:rPr>
              <a:t>organizzazioni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di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spc="-10" dirty="0">
                <a:latin typeface="Gadugi"/>
                <a:cs typeface="Gadugi"/>
              </a:rPr>
              <a:t>categoria</a:t>
            </a:r>
            <a:r>
              <a:rPr sz="950" spc="-15" dirty="0">
                <a:latin typeface="Gadugi"/>
                <a:cs typeface="Gadugi"/>
              </a:rPr>
              <a:t> </a:t>
            </a:r>
            <a:r>
              <a:rPr sz="950" spc="-10" dirty="0">
                <a:latin typeface="Gadugi"/>
                <a:cs typeface="Gadugi"/>
              </a:rPr>
              <a:t>possono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utilizzare,</a:t>
            </a:r>
            <a:r>
              <a:rPr sz="950" spc="-1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ai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fini</a:t>
            </a:r>
            <a:r>
              <a:rPr sz="950" spc="-1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del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concorso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spc="-10" dirty="0">
                <a:latin typeface="Gadugi"/>
                <a:cs typeface="Gadugi"/>
              </a:rPr>
              <a:t>all’assegnazione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dei</a:t>
            </a:r>
            <a:r>
              <a:rPr sz="950" spc="-1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seggi,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le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imprese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iscritte</a:t>
            </a:r>
            <a:r>
              <a:rPr sz="950" spc="-1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al</a:t>
            </a:r>
            <a:r>
              <a:rPr sz="950" spc="-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Registro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delle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Imprese</a:t>
            </a:r>
            <a:r>
              <a:rPr sz="950" spc="-1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e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le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unità</a:t>
            </a:r>
            <a:r>
              <a:rPr sz="950" spc="-1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locali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iscritte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al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REA </a:t>
            </a:r>
            <a:r>
              <a:rPr sz="950" spc="-10" dirty="0">
                <a:latin typeface="Gadugi"/>
                <a:cs typeface="Gadugi"/>
              </a:rPr>
              <a:t>facenti </a:t>
            </a:r>
            <a:r>
              <a:rPr sz="950" dirty="0">
                <a:latin typeface="Gadugi"/>
                <a:cs typeface="Gadugi"/>
              </a:rPr>
              <a:t>capo</a:t>
            </a:r>
            <a:r>
              <a:rPr sz="950" spc="-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all’intera</a:t>
            </a:r>
            <a:r>
              <a:rPr sz="950" spc="-2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circoscrizione</a:t>
            </a:r>
            <a:r>
              <a:rPr sz="950" spc="-3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territoriale</a:t>
            </a:r>
            <a:r>
              <a:rPr sz="950" spc="-2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(</a:t>
            </a:r>
            <a:r>
              <a:rPr sz="950" dirty="0" err="1" smtClean="0">
                <a:latin typeface="Gadugi"/>
                <a:cs typeface="Gadugi"/>
              </a:rPr>
              <a:t>provinc</a:t>
            </a:r>
            <a:r>
              <a:rPr lang="it-IT" sz="950" dirty="0" err="1" smtClean="0">
                <a:latin typeface="Gadugi"/>
                <a:cs typeface="Gadugi"/>
              </a:rPr>
              <a:t>ia</a:t>
            </a:r>
            <a:r>
              <a:rPr sz="950" spc="-25" dirty="0" smtClean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di</a:t>
            </a:r>
            <a:r>
              <a:rPr sz="950" spc="-30" dirty="0">
                <a:latin typeface="Gadugi"/>
                <a:cs typeface="Gadugi"/>
              </a:rPr>
              <a:t> </a:t>
            </a:r>
            <a:r>
              <a:rPr lang="it-IT" sz="950" dirty="0" smtClean="0">
                <a:latin typeface="Gadugi"/>
                <a:cs typeface="Gadugi"/>
              </a:rPr>
              <a:t>Imperia, La Spezia e Savona</a:t>
            </a:r>
            <a:r>
              <a:rPr lang="it-IT" sz="950" spc="-25" dirty="0">
                <a:latin typeface="Gadugi"/>
                <a:cs typeface="Gadugi"/>
              </a:rPr>
              <a:t>)</a:t>
            </a:r>
            <a:r>
              <a:rPr sz="950" dirty="0" smtClean="0">
                <a:latin typeface="Gadugi"/>
                <a:cs typeface="Gadugi"/>
              </a:rPr>
              <a:t>,</a:t>
            </a:r>
            <a:r>
              <a:rPr sz="950" spc="-20" dirty="0" smtClean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purché</a:t>
            </a:r>
            <a:r>
              <a:rPr sz="950" spc="-3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regolarmente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aderenti</a:t>
            </a:r>
            <a:r>
              <a:rPr sz="950" spc="-2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alla</a:t>
            </a:r>
            <a:r>
              <a:rPr sz="950" spc="2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medesima</a:t>
            </a:r>
            <a:r>
              <a:rPr sz="950" spc="-25" dirty="0">
                <a:latin typeface="Gadugi"/>
                <a:cs typeface="Gadugi"/>
              </a:rPr>
              <a:t> </a:t>
            </a:r>
            <a:r>
              <a:rPr sz="950" spc="-10" dirty="0">
                <a:latin typeface="Gadugi"/>
                <a:cs typeface="Gadugi"/>
              </a:rPr>
              <a:t>associazione.</a:t>
            </a:r>
            <a:r>
              <a:rPr sz="950" spc="-2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Le</a:t>
            </a:r>
            <a:r>
              <a:rPr sz="950" spc="-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organizzazioni</a:t>
            </a:r>
            <a:r>
              <a:rPr sz="950" spc="-2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di</a:t>
            </a:r>
            <a:r>
              <a:rPr sz="950" spc="-2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categoria</a:t>
            </a:r>
            <a:r>
              <a:rPr sz="950" spc="-35" dirty="0">
                <a:latin typeface="Gadugi"/>
                <a:cs typeface="Gadugi"/>
              </a:rPr>
              <a:t> </a:t>
            </a:r>
            <a:r>
              <a:rPr sz="950" spc="-25" dirty="0">
                <a:latin typeface="Gadugi"/>
                <a:cs typeface="Gadugi"/>
              </a:rPr>
              <a:t>di </a:t>
            </a:r>
            <a:r>
              <a:rPr sz="950" dirty="0">
                <a:latin typeface="Gadugi"/>
                <a:cs typeface="Gadugi"/>
              </a:rPr>
              <a:t>una</a:t>
            </a:r>
            <a:r>
              <a:rPr sz="950" spc="10" dirty="0">
                <a:latin typeface="Gadugi"/>
                <a:cs typeface="Gadugi"/>
              </a:rPr>
              <a:t> </a:t>
            </a:r>
            <a:r>
              <a:rPr sz="950" dirty="0" err="1">
                <a:latin typeface="Gadugi"/>
                <a:cs typeface="Gadugi"/>
              </a:rPr>
              <a:t>delle</a:t>
            </a:r>
            <a:r>
              <a:rPr sz="950" spc="5" dirty="0">
                <a:latin typeface="Gadugi"/>
                <a:cs typeface="Gadugi"/>
              </a:rPr>
              <a:t> </a:t>
            </a:r>
            <a:r>
              <a:rPr lang="it-IT" sz="950" dirty="0" smtClean="0">
                <a:latin typeface="Gadugi"/>
                <a:cs typeface="Gadugi"/>
              </a:rPr>
              <a:t>tre</a:t>
            </a:r>
            <a:r>
              <a:rPr sz="950" spc="5" dirty="0" smtClean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province</a:t>
            </a:r>
            <a:r>
              <a:rPr sz="950" spc="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interessate</a:t>
            </a:r>
            <a:r>
              <a:rPr sz="950" spc="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potranno,</a:t>
            </a:r>
            <a:r>
              <a:rPr sz="950" spc="1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quindi,</a:t>
            </a:r>
            <a:r>
              <a:rPr sz="950" spc="1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utilizzare</a:t>
            </a:r>
            <a:r>
              <a:rPr sz="950" spc="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le</a:t>
            </a:r>
            <a:r>
              <a:rPr sz="950" spc="3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imprese</a:t>
            </a:r>
            <a:r>
              <a:rPr sz="950" spc="1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con</a:t>
            </a:r>
            <a:r>
              <a:rPr sz="950" spc="1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sede</a:t>
            </a:r>
            <a:r>
              <a:rPr sz="950" spc="1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nell’altra</a:t>
            </a:r>
            <a:r>
              <a:rPr sz="950" spc="1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provincia</a:t>
            </a:r>
            <a:r>
              <a:rPr sz="950" spc="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purché</a:t>
            </a:r>
            <a:r>
              <a:rPr sz="950" spc="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effettivamente</a:t>
            </a:r>
            <a:r>
              <a:rPr sz="950" spc="1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tali</a:t>
            </a:r>
            <a:r>
              <a:rPr sz="950" spc="1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imprese</a:t>
            </a:r>
            <a:r>
              <a:rPr sz="950" spc="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ed</a:t>
            </a:r>
            <a:r>
              <a:rPr sz="950" spc="1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unità</a:t>
            </a:r>
            <a:r>
              <a:rPr sz="950" spc="1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locali</a:t>
            </a:r>
            <a:r>
              <a:rPr sz="950" spc="1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abbiano</a:t>
            </a:r>
            <a:r>
              <a:rPr sz="950" spc="1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il</a:t>
            </a:r>
            <a:r>
              <a:rPr sz="950" spc="1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requisito</a:t>
            </a:r>
            <a:r>
              <a:rPr sz="950" spc="20" dirty="0">
                <a:latin typeface="Gadugi"/>
                <a:cs typeface="Gadugi"/>
              </a:rPr>
              <a:t> </a:t>
            </a:r>
            <a:r>
              <a:rPr sz="950" spc="-25" dirty="0">
                <a:latin typeface="Gadugi"/>
                <a:cs typeface="Gadugi"/>
              </a:rPr>
              <a:t>di </a:t>
            </a:r>
            <a:r>
              <a:rPr sz="950" dirty="0">
                <a:latin typeface="Gadugi"/>
                <a:cs typeface="Gadugi"/>
              </a:rPr>
              <a:t>soci,</a:t>
            </a:r>
            <a:r>
              <a:rPr sz="950" spc="-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cioè</a:t>
            </a:r>
            <a:r>
              <a:rPr sz="950" spc="-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purché</a:t>
            </a:r>
            <a:r>
              <a:rPr sz="950" spc="-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lo</a:t>
            </a:r>
            <a:r>
              <a:rPr sz="950" spc="-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statuto</a:t>
            </a:r>
            <a:r>
              <a:rPr sz="950" spc="-3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consenta</a:t>
            </a:r>
            <a:r>
              <a:rPr sz="950" spc="-2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l’adesione</a:t>
            </a:r>
            <a:r>
              <a:rPr sz="950" spc="-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anche</a:t>
            </a:r>
            <a:r>
              <a:rPr sz="950" spc="-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</a:t>
            </a:r>
            <a:r>
              <a:rPr sz="950" spc="-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tali</a:t>
            </a:r>
            <a:r>
              <a:rPr sz="950" spc="-30" dirty="0">
                <a:latin typeface="Gadugi"/>
                <a:cs typeface="Gadugi"/>
              </a:rPr>
              <a:t> </a:t>
            </a:r>
            <a:r>
              <a:rPr sz="950" spc="-10" dirty="0">
                <a:latin typeface="Gadugi"/>
                <a:cs typeface="Gadugi"/>
              </a:rPr>
              <a:t>imprese.</a:t>
            </a:r>
            <a:endParaRPr sz="950" dirty="0">
              <a:latin typeface="Gadugi"/>
              <a:cs typeface="Gadugi"/>
            </a:endParaRPr>
          </a:p>
          <a:p>
            <a:pPr marL="12700" marR="6350" algn="just">
              <a:lnSpc>
                <a:spcPct val="111000"/>
              </a:lnSpc>
              <a:spcBef>
                <a:spcPts val="1005"/>
              </a:spcBef>
            </a:pPr>
            <a:r>
              <a:rPr sz="950" dirty="0">
                <a:latin typeface="Gadugi"/>
                <a:cs typeface="Gadugi"/>
              </a:rPr>
              <a:t>Si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evidenzia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che,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al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fine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di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evitare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duplicazioni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di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imprese,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due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associazioni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appartenenti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alla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medesima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confederazione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nazionale,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ma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organizzate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livello</a:t>
            </a:r>
            <a:r>
              <a:rPr sz="950" spc="6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provinciale</a:t>
            </a:r>
            <a:r>
              <a:rPr sz="950" spc="70" dirty="0">
                <a:latin typeface="Gadugi"/>
                <a:cs typeface="Gadugi"/>
              </a:rPr>
              <a:t> </a:t>
            </a:r>
            <a:r>
              <a:rPr sz="950" spc="-10" dirty="0">
                <a:latin typeface="Gadugi"/>
                <a:cs typeface="Gadugi"/>
              </a:rPr>
              <a:t>nella </a:t>
            </a:r>
            <a:r>
              <a:rPr sz="950" dirty="0">
                <a:latin typeface="Gadugi"/>
                <a:cs typeface="Gadugi"/>
              </a:rPr>
              <a:t>circoscrizione</a:t>
            </a:r>
            <a:r>
              <a:rPr sz="950" spc="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nei</a:t>
            </a:r>
            <a:r>
              <a:rPr sz="950" spc="3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territori</a:t>
            </a:r>
            <a:r>
              <a:rPr sz="950" spc="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di</a:t>
            </a:r>
            <a:r>
              <a:rPr sz="950" spc="25" dirty="0">
                <a:latin typeface="Gadugi"/>
                <a:cs typeface="Gadugi"/>
              </a:rPr>
              <a:t> </a:t>
            </a:r>
            <a:r>
              <a:rPr lang="it-IT" sz="950" dirty="0" smtClean="0">
                <a:latin typeface="Gadugi"/>
                <a:cs typeface="Gadugi"/>
              </a:rPr>
              <a:t>Imperia, La Spezia e Savona</a:t>
            </a:r>
            <a:r>
              <a:rPr sz="950" dirty="0" smtClean="0">
                <a:latin typeface="Gadugi"/>
                <a:cs typeface="Gadugi"/>
              </a:rPr>
              <a:t>,</a:t>
            </a:r>
            <a:r>
              <a:rPr sz="950" spc="40" dirty="0" smtClean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sia</a:t>
            </a:r>
            <a:r>
              <a:rPr sz="950" spc="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che</a:t>
            </a:r>
            <a:r>
              <a:rPr sz="950" spc="4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intendano</a:t>
            </a:r>
            <a:r>
              <a:rPr sz="950" spc="3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partecipare</a:t>
            </a:r>
            <a:r>
              <a:rPr sz="950" spc="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in</a:t>
            </a:r>
            <a:r>
              <a:rPr sz="950" spc="4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concorrenza</a:t>
            </a:r>
            <a:r>
              <a:rPr sz="950" spc="3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che</a:t>
            </a:r>
            <a:r>
              <a:rPr sz="950" spc="3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apparentate,</a:t>
            </a:r>
            <a:r>
              <a:rPr sz="950" spc="3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non</a:t>
            </a:r>
            <a:r>
              <a:rPr sz="950" spc="4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potranno</a:t>
            </a:r>
            <a:r>
              <a:rPr sz="950" spc="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utilizzare</a:t>
            </a:r>
            <a:r>
              <a:rPr sz="950" spc="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entrambe</a:t>
            </a:r>
            <a:r>
              <a:rPr sz="950" spc="3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la</a:t>
            </a:r>
            <a:r>
              <a:rPr sz="950" spc="4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medesima</a:t>
            </a:r>
            <a:r>
              <a:rPr sz="950" spc="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impresa</a:t>
            </a:r>
            <a:r>
              <a:rPr sz="950" spc="3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o</a:t>
            </a:r>
            <a:r>
              <a:rPr sz="950" spc="45" dirty="0">
                <a:latin typeface="Gadugi"/>
                <a:cs typeface="Gadugi"/>
              </a:rPr>
              <a:t> </a:t>
            </a:r>
            <a:r>
              <a:rPr sz="950" spc="-25" dirty="0">
                <a:latin typeface="Gadugi"/>
                <a:cs typeface="Gadugi"/>
              </a:rPr>
              <a:t>le </a:t>
            </a:r>
            <a:r>
              <a:rPr sz="950" dirty="0">
                <a:latin typeface="Gadugi"/>
                <a:cs typeface="Gadugi"/>
              </a:rPr>
              <a:t>medesime</a:t>
            </a:r>
            <a:r>
              <a:rPr sz="950" spc="-3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unità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locali</a:t>
            </a:r>
            <a:r>
              <a:rPr sz="950" spc="-2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iscritte</a:t>
            </a:r>
            <a:r>
              <a:rPr sz="950" spc="-2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ad</a:t>
            </a:r>
            <a:r>
              <a:rPr sz="950" spc="-20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ambedue</a:t>
            </a:r>
            <a:r>
              <a:rPr sz="950" spc="-25" dirty="0">
                <a:latin typeface="Gadugi"/>
                <a:cs typeface="Gadugi"/>
              </a:rPr>
              <a:t> </a:t>
            </a:r>
            <a:r>
              <a:rPr sz="950" dirty="0">
                <a:latin typeface="Gadugi"/>
                <a:cs typeface="Gadugi"/>
              </a:rPr>
              <a:t>le</a:t>
            </a:r>
            <a:r>
              <a:rPr sz="950" spc="-25" dirty="0">
                <a:latin typeface="Gadugi"/>
                <a:cs typeface="Gadugi"/>
              </a:rPr>
              <a:t> </a:t>
            </a:r>
            <a:r>
              <a:rPr sz="950" spc="-10" dirty="0">
                <a:latin typeface="Gadugi"/>
                <a:cs typeface="Gadugi"/>
              </a:rPr>
              <a:t>organizzazioni.</a:t>
            </a:r>
            <a:endParaRPr sz="950" dirty="0">
              <a:latin typeface="Gadugi"/>
              <a:cs typeface="Gadug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5800" y="5030723"/>
            <a:ext cx="9309735" cy="19685"/>
          </a:xfrm>
          <a:custGeom>
            <a:avLst/>
            <a:gdLst/>
            <a:ahLst/>
            <a:cxnLst/>
            <a:rect l="l" t="t" r="r" b="b"/>
            <a:pathLst>
              <a:path w="9309735" h="19685">
                <a:moveTo>
                  <a:pt x="9309735" y="0"/>
                </a:moveTo>
                <a:lnTo>
                  <a:pt x="0" y="0"/>
                </a:lnTo>
                <a:lnTo>
                  <a:pt x="0" y="19685"/>
                </a:lnTo>
                <a:lnTo>
                  <a:pt x="9309735" y="19685"/>
                </a:lnTo>
                <a:lnTo>
                  <a:pt x="9309735" y="0"/>
                </a:lnTo>
                <a:close/>
              </a:path>
            </a:pathLst>
          </a:custGeom>
          <a:solidFill>
            <a:srgbClr val="9F9F9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893419"/>
            <a:ext cx="9336405" cy="4167038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80"/>
              </a:spcBef>
            </a:pPr>
            <a:r>
              <a:rPr sz="14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IN</a:t>
            </a: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PARTICOLARE:</a:t>
            </a:r>
            <a:endParaRPr sz="1400" dirty="0">
              <a:latin typeface="Gadugi"/>
              <a:cs typeface="Gadugi"/>
            </a:endParaRPr>
          </a:p>
          <a:p>
            <a:pPr algn="ctr">
              <a:lnSpc>
                <a:spcPct val="100000"/>
              </a:lnSpc>
              <a:spcBef>
                <a:spcPts val="180"/>
              </a:spcBef>
            </a:pPr>
            <a:r>
              <a:rPr sz="1400" b="1" dirty="0">
                <a:latin typeface="Gadugi"/>
                <a:cs typeface="Gadugi"/>
              </a:rPr>
              <a:t>Allegato</a:t>
            </a:r>
            <a:r>
              <a:rPr sz="1400" b="1" spc="-2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B</a:t>
            </a:r>
            <a:r>
              <a:rPr sz="1400" b="1" spc="-3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al</a:t>
            </a:r>
            <a:r>
              <a:rPr sz="1400" b="1" spc="-3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D.M.</a:t>
            </a:r>
            <a:r>
              <a:rPr sz="1400" b="1" spc="-3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n.</a:t>
            </a:r>
            <a:r>
              <a:rPr sz="1400" b="1" spc="-2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156/2011</a:t>
            </a:r>
            <a:r>
              <a:rPr sz="1400" b="1" spc="-3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–</a:t>
            </a:r>
            <a:r>
              <a:rPr sz="1400" b="1" spc="-2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ELENCO</a:t>
            </a:r>
            <a:r>
              <a:rPr sz="1400" b="1" spc="-2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DELLE</a:t>
            </a:r>
            <a:r>
              <a:rPr sz="1400" b="1" spc="-3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IMPRESE</a:t>
            </a:r>
            <a:r>
              <a:rPr sz="1400" b="1" spc="-35" dirty="0">
                <a:latin typeface="Gadugi"/>
                <a:cs typeface="Gadugi"/>
              </a:rPr>
              <a:t> </a:t>
            </a:r>
            <a:r>
              <a:rPr sz="1400" b="1" spc="-10" dirty="0">
                <a:latin typeface="Gadugi"/>
                <a:cs typeface="Gadugi"/>
              </a:rPr>
              <a:t>ASSOCIATE</a:t>
            </a:r>
            <a:endParaRPr sz="1400" dirty="0">
              <a:latin typeface="Gadugi"/>
              <a:cs typeface="Gadugi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1400" dirty="0">
              <a:latin typeface="Gadugi"/>
              <a:cs typeface="Gadugi"/>
            </a:endParaRPr>
          </a:p>
          <a:p>
            <a:pPr marL="12700" marR="5715" algn="just">
              <a:lnSpc>
                <a:spcPct val="110900"/>
              </a:lnSpc>
            </a:pPr>
            <a:r>
              <a:rPr sz="1150" b="1" dirty="0">
                <a:latin typeface="Gadugi"/>
                <a:cs typeface="Gadugi"/>
              </a:rPr>
              <a:t>L’allegato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B</a:t>
            </a:r>
            <a:r>
              <a:rPr sz="1150" b="1" spc="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deve contenere</a:t>
            </a:r>
            <a:r>
              <a:rPr sz="1150" b="1" spc="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l’elenco delle</a:t>
            </a:r>
            <a:r>
              <a:rPr sz="1150" b="1" spc="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imprese associate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al</a:t>
            </a:r>
            <a:r>
              <a:rPr sz="1150" b="1" spc="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31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 err="1">
                <a:latin typeface="Gadugi"/>
                <a:cs typeface="Gadugi"/>
              </a:rPr>
              <a:t>dicembre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 smtClean="0">
                <a:latin typeface="Gadugi"/>
                <a:cs typeface="Gadugi"/>
              </a:rPr>
              <a:t>202</a:t>
            </a:r>
            <a:r>
              <a:rPr lang="it-IT" sz="1150" b="1" dirty="0" smtClean="0">
                <a:latin typeface="Gadugi"/>
                <a:cs typeface="Gadugi"/>
              </a:rPr>
              <a:t>5</a:t>
            </a:r>
            <a:r>
              <a:rPr sz="1150" b="1" spc="10" dirty="0" smtClean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 deve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essere</a:t>
            </a:r>
            <a:r>
              <a:rPr sz="1150" b="1" spc="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presentato sotto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forma di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dichiarazione </a:t>
            </a:r>
            <a:r>
              <a:rPr sz="1150" b="1" dirty="0">
                <a:latin typeface="Gadugi"/>
                <a:cs typeface="Gadugi"/>
              </a:rPr>
              <a:t>sostitutiva</a:t>
            </a:r>
            <a:r>
              <a:rPr sz="1150" b="1" spc="10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</a:t>
            </a:r>
            <a:r>
              <a:rPr sz="1150" b="1" spc="10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atto</a:t>
            </a:r>
            <a:r>
              <a:rPr sz="1150" b="1" spc="1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</a:t>
            </a:r>
            <a:r>
              <a:rPr sz="1150" b="1" spc="114" dirty="0">
                <a:latin typeface="Gadugi"/>
                <a:cs typeface="Gadugi"/>
              </a:rPr>
              <a:t> </a:t>
            </a:r>
            <a:r>
              <a:rPr sz="1150" b="1" dirty="0" err="1" smtClean="0">
                <a:latin typeface="Gadugi"/>
                <a:cs typeface="Gadugi"/>
              </a:rPr>
              <a:t>notorietà</a:t>
            </a:r>
            <a:r>
              <a:rPr lang="it-IT" sz="1150" b="1" dirty="0" smtClean="0">
                <a:latin typeface="Gadugi"/>
                <a:cs typeface="Gadugi"/>
              </a:rPr>
              <a:t> su supporto digitale</a:t>
            </a:r>
            <a:r>
              <a:rPr sz="1150" b="1" spc="110" dirty="0" smtClean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IN</a:t>
            </a:r>
            <a:r>
              <a:rPr sz="1150" b="1" spc="1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DUPLICE</a:t>
            </a:r>
            <a:r>
              <a:rPr sz="1150" b="1" spc="9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COPIA</a:t>
            </a:r>
            <a:r>
              <a:rPr sz="1150" b="1" spc="1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ENTRAMBE</a:t>
            </a:r>
            <a:r>
              <a:rPr sz="1150" b="1" spc="10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FIRMATE</a:t>
            </a:r>
            <a:r>
              <a:rPr sz="1150" b="1" spc="9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DIGITALMENTE</a:t>
            </a:r>
            <a:r>
              <a:rPr sz="1150" b="1" spc="10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dal</a:t>
            </a:r>
            <a:r>
              <a:rPr sz="1150" b="1" spc="10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legale</a:t>
            </a:r>
            <a:r>
              <a:rPr sz="1150" b="1" spc="10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rappresentante</a:t>
            </a:r>
            <a:r>
              <a:rPr sz="1150" b="1" spc="1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(si</a:t>
            </a:r>
            <a:r>
              <a:rPr sz="1150" b="1" spc="10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raccomanda</a:t>
            </a:r>
            <a:r>
              <a:rPr sz="1150" b="1" spc="110" dirty="0">
                <a:latin typeface="Gadugi"/>
                <a:cs typeface="Gadugi"/>
              </a:rPr>
              <a:t> </a:t>
            </a:r>
            <a:r>
              <a:rPr sz="1150" b="1" spc="-25" dirty="0">
                <a:latin typeface="Gadugi"/>
                <a:cs typeface="Gadugi"/>
              </a:rPr>
              <a:t>di </a:t>
            </a:r>
            <a:r>
              <a:rPr sz="1150" b="1" dirty="0">
                <a:latin typeface="Gadugi"/>
                <a:cs typeface="Gadugi"/>
              </a:rPr>
              <a:t>verificare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per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tempo</a:t>
            </a:r>
            <a:r>
              <a:rPr sz="1150" b="1" spc="-3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la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validità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del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certificato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firma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digitale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dei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firmatari):</a:t>
            </a:r>
            <a:endParaRPr sz="115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</a:pPr>
            <a:endParaRPr sz="1150" dirty="0">
              <a:latin typeface="Gadugi"/>
              <a:cs typeface="Gadugi"/>
            </a:endParaRPr>
          </a:p>
          <a:p>
            <a:pPr marL="372110" marR="5080" algn="just">
              <a:lnSpc>
                <a:spcPct val="111300"/>
              </a:lnSpc>
            </a:pPr>
            <a:r>
              <a:rPr sz="1150" dirty="0">
                <a:latin typeface="Gadugi"/>
                <a:cs typeface="Gadugi"/>
              </a:rPr>
              <a:t>COPIA</a:t>
            </a:r>
            <a:r>
              <a:rPr sz="1150" spc="1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1.</a:t>
            </a:r>
            <a:r>
              <a:rPr sz="1150" spc="165" dirty="0">
                <a:latin typeface="Gadugi"/>
                <a:cs typeface="Gadugi"/>
              </a:rPr>
              <a:t> </a:t>
            </a:r>
            <a:r>
              <a:rPr sz="1150" dirty="0" err="1" smtClean="0">
                <a:latin typeface="Gadugi"/>
                <a:cs typeface="Gadugi"/>
              </a:rPr>
              <a:t>contenente</a:t>
            </a:r>
            <a:r>
              <a:rPr sz="1150" spc="160" dirty="0" smtClean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il</a:t>
            </a:r>
            <a:r>
              <a:rPr sz="1150" spc="1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file</a:t>
            </a:r>
            <a:r>
              <a:rPr sz="1150" spc="1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elenco</a:t>
            </a:r>
            <a:r>
              <a:rPr sz="1150" spc="1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1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tutte</a:t>
            </a:r>
            <a:r>
              <a:rPr sz="1150" spc="1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</a:t>
            </a:r>
            <a:r>
              <a:rPr sz="1150" spc="1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imprese</a:t>
            </a:r>
            <a:r>
              <a:rPr sz="1150" spc="1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associate</a:t>
            </a:r>
            <a:r>
              <a:rPr sz="1150" spc="1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</a:t>
            </a:r>
            <a:r>
              <a:rPr sz="1150" spc="17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formato</a:t>
            </a:r>
            <a:r>
              <a:rPr sz="1150" b="1" spc="16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foglio elettronico</a:t>
            </a:r>
            <a:r>
              <a:rPr sz="1150" spc="-10" dirty="0">
                <a:latin typeface="Gadugi"/>
                <a:cs typeface="Gadugi"/>
              </a:rPr>
              <a:t>.</a:t>
            </a:r>
            <a:endParaRPr sz="115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135"/>
              </a:spcBef>
            </a:pPr>
            <a:endParaRPr sz="1150" dirty="0">
              <a:latin typeface="Gadugi"/>
              <a:cs typeface="Gadugi"/>
            </a:endParaRPr>
          </a:p>
          <a:p>
            <a:pPr marL="372110" algn="just">
              <a:lnSpc>
                <a:spcPct val="100000"/>
              </a:lnSpc>
              <a:spcBef>
                <a:spcPts val="5"/>
              </a:spcBef>
            </a:pPr>
            <a:r>
              <a:rPr sz="1150" dirty="0">
                <a:latin typeface="Gadugi"/>
                <a:cs typeface="Gadugi"/>
              </a:rPr>
              <a:t>COPIA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2.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 err="1" smtClean="0">
                <a:latin typeface="Gadugi"/>
                <a:cs typeface="Gadugi"/>
              </a:rPr>
              <a:t>contenente</a:t>
            </a:r>
            <a:r>
              <a:rPr sz="1150" spc="-30" dirty="0" smtClean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copia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tale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elenco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formato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PDF/A</a:t>
            </a:r>
            <a:r>
              <a:rPr sz="1150" spc="-10" dirty="0">
                <a:latin typeface="Gadugi"/>
                <a:cs typeface="Gadugi"/>
              </a:rPr>
              <a:t>.</a:t>
            </a:r>
            <a:endParaRPr sz="1150" dirty="0">
              <a:latin typeface="Gadugi"/>
              <a:cs typeface="Gadugi"/>
            </a:endParaRPr>
          </a:p>
          <a:p>
            <a:pPr marL="12700" marR="12065" algn="just">
              <a:lnSpc>
                <a:spcPct val="111400"/>
              </a:lnSpc>
              <a:spcBef>
                <a:spcPts val="1515"/>
              </a:spcBef>
            </a:pPr>
            <a:r>
              <a:rPr sz="1400" b="1" dirty="0">
                <a:latin typeface="Gadugi"/>
                <a:cs typeface="Gadugi"/>
              </a:rPr>
              <a:t>Gli</a:t>
            </a:r>
            <a:r>
              <a:rPr sz="1400" b="1" spc="19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elenchi</a:t>
            </a:r>
            <a:r>
              <a:rPr sz="1400" b="1" spc="19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sui</a:t>
            </a:r>
            <a:r>
              <a:rPr sz="1400" b="1" spc="20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supporti</a:t>
            </a:r>
            <a:r>
              <a:rPr sz="1400" b="1" spc="190" dirty="0">
                <a:latin typeface="Gadugi"/>
                <a:cs typeface="Gadugi"/>
              </a:rPr>
              <a:t> </a:t>
            </a:r>
            <a:r>
              <a:rPr sz="1400" b="1" dirty="0" err="1">
                <a:latin typeface="Gadugi"/>
                <a:cs typeface="Gadugi"/>
              </a:rPr>
              <a:t>digitali</a:t>
            </a:r>
            <a:r>
              <a:rPr sz="1400" b="1" spc="195" dirty="0">
                <a:latin typeface="Gadugi"/>
                <a:cs typeface="Gadugi"/>
              </a:rPr>
              <a:t> </a:t>
            </a:r>
            <a:r>
              <a:rPr sz="1400" b="1" dirty="0" err="1" smtClean="0">
                <a:latin typeface="Gadugi"/>
                <a:cs typeface="Gadugi"/>
              </a:rPr>
              <a:t>devono</a:t>
            </a:r>
            <a:r>
              <a:rPr sz="1400" b="1" spc="200" dirty="0" smtClean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essere</a:t>
            </a:r>
            <a:r>
              <a:rPr sz="1400" b="1" spc="19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consegnati/trasmessi</a:t>
            </a:r>
            <a:r>
              <a:rPr sz="1400" b="1" spc="19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in</a:t>
            </a:r>
            <a:r>
              <a:rPr sz="1400" b="1" spc="180" dirty="0">
                <a:latin typeface="Gadugi"/>
                <a:cs typeface="Gadugi"/>
              </a:rPr>
              <a:t> </a:t>
            </a:r>
            <a:r>
              <a:rPr sz="1400" b="1" dirty="0" smtClean="0">
                <a:latin typeface="Gadugi"/>
                <a:cs typeface="Gadugi"/>
              </a:rPr>
              <a:t>un</a:t>
            </a:r>
            <a:r>
              <a:rPr lang="it-IT" sz="1400" b="1" dirty="0" smtClean="0">
                <a:latin typeface="Gadugi"/>
                <a:cs typeface="Gadugi"/>
              </a:rPr>
              <a:t>a </a:t>
            </a:r>
            <a:r>
              <a:rPr sz="1400" b="1" dirty="0" err="1" smtClean="0">
                <a:latin typeface="Gadugi"/>
                <a:cs typeface="Gadugi"/>
              </a:rPr>
              <a:t>busta</a:t>
            </a:r>
            <a:r>
              <a:rPr sz="1400" b="1" spc="195" dirty="0" smtClean="0">
                <a:latin typeface="Gadugi"/>
                <a:cs typeface="Gadugi"/>
              </a:rPr>
              <a:t> </a:t>
            </a:r>
            <a:r>
              <a:rPr sz="1400" b="1" spc="-10" dirty="0">
                <a:latin typeface="Gadugi"/>
                <a:cs typeface="Gadugi"/>
              </a:rPr>
              <a:t>chiusa </a:t>
            </a:r>
            <a:r>
              <a:rPr sz="1400" b="1" dirty="0">
                <a:latin typeface="Gadugi"/>
                <a:cs typeface="Gadugi"/>
              </a:rPr>
              <a:t>sigillata</a:t>
            </a:r>
            <a:r>
              <a:rPr sz="1400" b="1" spc="-5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recante</a:t>
            </a:r>
            <a:r>
              <a:rPr sz="1400" b="1" spc="-6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la</a:t>
            </a:r>
            <a:r>
              <a:rPr sz="1400" b="1" spc="-6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dicitura</a:t>
            </a:r>
            <a:r>
              <a:rPr sz="1400" b="1" spc="-5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“Allegato</a:t>
            </a:r>
            <a:r>
              <a:rPr sz="1400" b="1" spc="-5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B”,</a:t>
            </a:r>
            <a:r>
              <a:rPr sz="1400" b="1" spc="-5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inserita</a:t>
            </a:r>
            <a:r>
              <a:rPr sz="1400" b="1" spc="-5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all’interno</a:t>
            </a:r>
            <a:r>
              <a:rPr sz="1400" b="1" spc="-5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della</a:t>
            </a:r>
            <a:r>
              <a:rPr sz="1400" b="1" spc="-5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medesima</a:t>
            </a:r>
            <a:r>
              <a:rPr sz="1400" b="1" spc="-6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busta</a:t>
            </a:r>
            <a:r>
              <a:rPr sz="1400" b="1" spc="-5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contenente</a:t>
            </a:r>
            <a:r>
              <a:rPr sz="1400" b="1" spc="-65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l’Allegato</a:t>
            </a:r>
            <a:r>
              <a:rPr sz="1400" b="1" spc="-45" dirty="0">
                <a:latin typeface="Gadugi"/>
                <a:cs typeface="Gadugi"/>
              </a:rPr>
              <a:t> </a:t>
            </a:r>
            <a:r>
              <a:rPr sz="1400" b="1" spc="-25" dirty="0">
                <a:latin typeface="Gadugi"/>
                <a:cs typeface="Gadugi"/>
              </a:rPr>
              <a:t>A.</a:t>
            </a:r>
            <a:endParaRPr sz="1400" dirty="0">
              <a:latin typeface="Gadugi"/>
              <a:cs typeface="Gadugi"/>
            </a:endParaRPr>
          </a:p>
          <a:p>
            <a:pPr marL="12700" marR="5080" algn="just">
              <a:lnSpc>
                <a:spcPct val="110900"/>
              </a:lnSpc>
              <a:spcBef>
                <a:spcPts val="1525"/>
              </a:spcBef>
            </a:pPr>
            <a:r>
              <a:rPr sz="1150" dirty="0">
                <a:latin typeface="Gadugi"/>
                <a:cs typeface="Gadugi"/>
              </a:rPr>
              <a:t>È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possibile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consegnare</a:t>
            </a:r>
            <a:r>
              <a:rPr sz="1150" spc="114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gli</a:t>
            </a:r>
            <a:r>
              <a:rPr sz="1150" spc="9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elenchi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anche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previa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crittografia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dei</a:t>
            </a:r>
            <a:r>
              <a:rPr sz="1150" spc="9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file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tecnica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asimmetrica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utilizzando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una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chiave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pubblica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resa</a:t>
            </a:r>
            <a:r>
              <a:rPr sz="1150" spc="1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nota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tramite </a:t>
            </a:r>
            <a:r>
              <a:rPr sz="1150" dirty="0">
                <a:latin typeface="Gadugi"/>
                <a:cs typeface="Gadugi"/>
              </a:rPr>
              <a:t>pubblicazione</a:t>
            </a:r>
            <a:r>
              <a:rPr sz="1150" spc="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sul</a:t>
            </a:r>
            <a:r>
              <a:rPr sz="1150" spc="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sito</a:t>
            </a:r>
            <a:r>
              <a:rPr sz="1150" spc="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internet.</a:t>
            </a:r>
            <a:r>
              <a:rPr sz="1150" spc="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Tutti</a:t>
            </a:r>
            <a:r>
              <a:rPr sz="1150" spc="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</a:t>
            </a:r>
            <a:r>
              <a:rPr sz="1150" spc="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file</a:t>
            </a:r>
            <a:r>
              <a:rPr sz="1150" spc="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contenuti</a:t>
            </a:r>
            <a:r>
              <a:rPr sz="1150" spc="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nei</a:t>
            </a:r>
            <a:r>
              <a:rPr sz="1150" spc="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supporti</a:t>
            </a:r>
            <a:r>
              <a:rPr sz="1150" spc="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devono</a:t>
            </a:r>
            <a:r>
              <a:rPr sz="1150" spc="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essere</a:t>
            </a:r>
            <a:r>
              <a:rPr sz="1150" spc="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prima</a:t>
            </a:r>
            <a:r>
              <a:rPr sz="1150" spc="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firmati</a:t>
            </a:r>
            <a:r>
              <a:rPr sz="1150" spc="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digitalmente</a:t>
            </a:r>
            <a:r>
              <a:rPr sz="1150" spc="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</a:t>
            </a:r>
            <a:r>
              <a:rPr sz="1150" spc="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poi</a:t>
            </a:r>
            <a:r>
              <a:rPr sz="1150" spc="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crittografati.</a:t>
            </a:r>
            <a:r>
              <a:rPr sz="1150" spc="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Non</a:t>
            </a:r>
            <a:r>
              <a:rPr sz="1150" spc="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si</a:t>
            </a:r>
            <a:r>
              <a:rPr sz="1150" spc="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consiglia</a:t>
            </a:r>
            <a:r>
              <a:rPr sz="1150" spc="35" dirty="0">
                <a:latin typeface="Gadugi"/>
                <a:cs typeface="Gadugi"/>
              </a:rPr>
              <a:t> </a:t>
            </a:r>
            <a:r>
              <a:rPr sz="1150" spc="-25" dirty="0">
                <a:latin typeface="Gadugi"/>
                <a:cs typeface="Gadugi"/>
              </a:rPr>
              <a:t>di </a:t>
            </a:r>
            <a:r>
              <a:rPr sz="1150" dirty="0">
                <a:latin typeface="Gadugi"/>
                <a:cs typeface="Gadugi"/>
              </a:rPr>
              <a:t>utilizzare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tale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procedura</a:t>
            </a:r>
            <a:r>
              <a:rPr sz="1150" b="1" spc="-10" dirty="0">
                <a:latin typeface="Gadugi"/>
                <a:cs typeface="Gadugi"/>
              </a:rPr>
              <a:t>.</a:t>
            </a:r>
            <a:endParaRPr sz="115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</a:pPr>
            <a:endParaRPr sz="115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90"/>
              </a:spcBef>
            </a:pPr>
            <a:endParaRPr sz="115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</a:pPr>
            <a:r>
              <a:rPr sz="1100" dirty="0">
                <a:latin typeface="Gadugi"/>
                <a:cs typeface="Gadugi"/>
              </a:rPr>
              <a:t>GLI</a:t>
            </a:r>
            <a:r>
              <a:rPr sz="1100" spc="-2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ELENCHI</a:t>
            </a:r>
            <a:r>
              <a:rPr sz="1100" spc="-2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DEVONO</a:t>
            </a:r>
            <a:r>
              <a:rPr sz="1100" spc="-4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ESSERE</a:t>
            </a:r>
            <a:r>
              <a:rPr sz="1100" spc="-2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REDATTI</a:t>
            </a:r>
            <a:r>
              <a:rPr sz="1100" spc="-2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SECONDO</a:t>
            </a:r>
            <a:r>
              <a:rPr sz="1100" spc="-35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QUANTO</a:t>
            </a:r>
            <a:r>
              <a:rPr sz="1100" spc="-30" dirty="0">
                <a:latin typeface="Gadugi"/>
                <a:cs typeface="Gadugi"/>
              </a:rPr>
              <a:t> </a:t>
            </a:r>
            <a:r>
              <a:rPr sz="1100" dirty="0">
                <a:latin typeface="Gadugi"/>
                <a:cs typeface="Gadugi"/>
              </a:rPr>
              <a:t>RIPORTATO</a:t>
            </a:r>
            <a:r>
              <a:rPr sz="1100" spc="-50" dirty="0">
                <a:latin typeface="Gadugi"/>
                <a:cs typeface="Gadugi"/>
              </a:rPr>
              <a:t> </a:t>
            </a:r>
            <a:r>
              <a:rPr sz="1100" dirty="0" smtClean="0">
                <a:latin typeface="Gadugi"/>
                <a:cs typeface="Gadugi"/>
              </a:rPr>
              <a:t>NELL</a:t>
            </a:r>
            <a:r>
              <a:rPr lang="it-IT" sz="1100" dirty="0" smtClean="0">
                <a:latin typeface="Gadugi"/>
                <a:cs typeface="Gadugi"/>
              </a:rPr>
              <a:t>A </a:t>
            </a:r>
            <a:r>
              <a:rPr sz="1100" dirty="0" smtClean="0">
                <a:latin typeface="Gadugi"/>
                <a:cs typeface="Gadugi"/>
              </a:rPr>
              <a:t>“</a:t>
            </a:r>
            <a:r>
              <a:rPr lang="it-IT" sz="1100" b="1" dirty="0" smtClean="0">
                <a:latin typeface="Gadugi"/>
                <a:cs typeface="Gadugi"/>
              </a:rPr>
              <a:t>PROCEDURA TECNICA A CURA DI INFOCAMERE</a:t>
            </a:r>
            <a:r>
              <a:rPr sz="1100" b="1" spc="-10" dirty="0" smtClean="0">
                <a:latin typeface="Gadugi"/>
                <a:cs typeface="Gadugi"/>
              </a:rPr>
              <a:t>”:</a:t>
            </a:r>
            <a:endParaRPr sz="1100" dirty="0">
              <a:latin typeface="Gadugi"/>
              <a:cs typeface="Gadug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91895" y="5510148"/>
          <a:ext cx="9220198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360"/>
                <a:gridCol w="629920"/>
                <a:gridCol w="960755"/>
                <a:gridCol w="2462530"/>
                <a:gridCol w="1289050"/>
                <a:gridCol w="1183640"/>
                <a:gridCol w="632459"/>
                <a:gridCol w="1340484"/>
              </a:tblGrid>
              <a:tr h="365760"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dirty="0">
                          <a:latin typeface="Gadugi"/>
                          <a:cs typeface="Gadugi"/>
                        </a:rPr>
                        <a:t>n. </a:t>
                      </a:r>
                      <a:r>
                        <a:rPr sz="1100" spc="-10" dirty="0">
                          <a:latin typeface="Gadugi"/>
                          <a:cs typeface="Gadugi"/>
                        </a:rPr>
                        <a:t>progr.</a:t>
                      </a:r>
                      <a:endParaRPr sz="1100">
                        <a:latin typeface="Gadugi"/>
                        <a:cs typeface="Gadugi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10" dirty="0">
                          <a:latin typeface="Gadugi"/>
                          <a:cs typeface="Gadugi"/>
                        </a:rPr>
                        <a:t>CCIAA</a:t>
                      </a:r>
                      <a:endParaRPr sz="1100">
                        <a:latin typeface="Gadugi"/>
                        <a:cs typeface="Gadugi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dirty="0">
                          <a:latin typeface="Gadugi"/>
                          <a:cs typeface="Gadugi"/>
                        </a:rPr>
                        <a:t>Codice</a:t>
                      </a:r>
                      <a:r>
                        <a:rPr sz="1100" spc="-35" dirty="0">
                          <a:latin typeface="Gadugi"/>
                          <a:cs typeface="Gadugi"/>
                        </a:rPr>
                        <a:t> </a:t>
                      </a:r>
                      <a:r>
                        <a:rPr sz="1100" spc="-10" dirty="0">
                          <a:latin typeface="Gadugi"/>
                          <a:cs typeface="Gadugi"/>
                        </a:rPr>
                        <a:t>fiscale</a:t>
                      </a:r>
                      <a:endParaRPr sz="1100">
                        <a:latin typeface="Gadugi"/>
                        <a:cs typeface="Gadugi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dirty="0">
                          <a:latin typeface="Gadugi"/>
                          <a:cs typeface="Gadugi"/>
                        </a:rPr>
                        <a:t>denominazione</a:t>
                      </a:r>
                      <a:r>
                        <a:rPr sz="1100" spc="-45" dirty="0">
                          <a:latin typeface="Gadugi"/>
                          <a:cs typeface="Gadugi"/>
                        </a:rPr>
                        <a:t> </a:t>
                      </a:r>
                      <a:r>
                        <a:rPr sz="1100" dirty="0">
                          <a:latin typeface="Gadugi"/>
                          <a:cs typeface="Gadugi"/>
                        </a:rPr>
                        <a:t>e</a:t>
                      </a:r>
                      <a:r>
                        <a:rPr sz="1100" spc="-45" dirty="0">
                          <a:latin typeface="Gadugi"/>
                          <a:cs typeface="Gadugi"/>
                        </a:rPr>
                        <a:t> </a:t>
                      </a:r>
                      <a:r>
                        <a:rPr sz="1100" dirty="0">
                          <a:latin typeface="Gadugi"/>
                          <a:cs typeface="Gadugi"/>
                        </a:rPr>
                        <a:t>ragione</a:t>
                      </a:r>
                      <a:r>
                        <a:rPr sz="1100" spc="-40" dirty="0">
                          <a:latin typeface="Gadugi"/>
                          <a:cs typeface="Gadugi"/>
                        </a:rPr>
                        <a:t> </a:t>
                      </a:r>
                      <a:r>
                        <a:rPr sz="1100" spc="-10" dirty="0">
                          <a:latin typeface="Gadugi"/>
                          <a:cs typeface="Gadugi"/>
                        </a:rPr>
                        <a:t>sociale</a:t>
                      </a:r>
                      <a:endParaRPr sz="1100">
                        <a:latin typeface="Gadugi"/>
                        <a:cs typeface="Gadugi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82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dirty="0">
                          <a:latin typeface="Gadugi"/>
                          <a:cs typeface="Gadugi"/>
                        </a:rPr>
                        <a:t>Numero</a:t>
                      </a:r>
                      <a:r>
                        <a:rPr sz="1100" spc="-50" dirty="0">
                          <a:latin typeface="Gadugi"/>
                          <a:cs typeface="Gadugi"/>
                        </a:rPr>
                        <a:t> </a:t>
                      </a:r>
                      <a:r>
                        <a:rPr sz="1100" spc="-25" dirty="0">
                          <a:latin typeface="Gadugi"/>
                          <a:cs typeface="Gadugi"/>
                        </a:rPr>
                        <a:t>REA</a:t>
                      </a:r>
                      <a:endParaRPr sz="1100">
                        <a:latin typeface="Gadugi"/>
                        <a:cs typeface="Gadugi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70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10" dirty="0">
                          <a:latin typeface="Gadugi"/>
                          <a:cs typeface="Gadugi"/>
                        </a:rPr>
                        <a:t>Indirizzo</a:t>
                      </a:r>
                      <a:endParaRPr sz="1100">
                        <a:latin typeface="Gadugi"/>
                        <a:cs typeface="Gadugi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10" dirty="0">
                          <a:latin typeface="Gadugi"/>
                          <a:cs typeface="Gadugi"/>
                        </a:rPr>
                        <a:t>città</a:t>
                      </a:r>
                      <a:endParaRPr sz="1100">
                        <a:latin typeface="Gadugi"/>
                        <a:cs typeface="Gadugi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dirty="0">
                          <a:latin typeface="Gadugi"/>
                          <a:cs typeface="Gadugi"/>
                        </a:rPr>
                        <a:t>Codice</a:t>
                      </a:r>
                      <a:r>
                        <a:rPr sz="1100" spc="-35" dirty="0">
                          <a:latin typeface="Gadugi"/>
                          <a:cs typeface="Gadugi"/>
                        </a:rPr>
                        <a:t> </a:t>
                      </a:r>
                      <a:r>
                        <a:rPr sz="1100" spc="-10" dirty="0">
                          <a:latin typeface="Gadugi"/>
                          <a:cs typeface="Gadugi"/>
                        </a:rPr>
                        <a:t>ATECO</a:t>
                      </a:r>
                      <a:endParaRPr sz="1100" dirty="0">
                        <a:latin typeface="Gadugi"/>
                        <a:cs typeface="Gadugi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894334"/>
            <a:ext cx="9337675" cy="567690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R="1905" algn="ctr">
              <a:lnSpc>
                <a:spcPct val="100000"/>
              </a:lnSpc>
              <a:spcBef>
                <a:spcPts val="254"/>
              </a:spcBef>
            </a:pPr>
            <a:r>
              <a:rPr sz="1200" b="1" dirty="0">
                <a:latin typeface="Gadugi"/>
                <a:cs typeface="Gadugi"/>
              </a:rPr>
              <a:t>PER</a:t>
            </a:r>
            <a:r>
              <a:rPr sz="1200" b="1" spc="-3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LA</a:t>
            </a:r>
            <a:r>
              <a:rPr sz="1200" b="1" spc="-35" dirty="0">
                <a:latin typeface="Gadugi"/>
                <a:cs typeface="Gadugi"/>
              </a:rPr>
              <a:t> </a:t>
            </a:r>
            <a:r>
              <a:rPr sz="1200" b="1" spc="-10" dirty="0">
                <a:latin typeface="Gadugi"/>
                <a:cs typeface="Gadugi"/>
              </a:rPr>
              <a:t>COMPILAZIONE</a:t>
            </a:r>
            <a:r>
              <a:rPr sz="1200" b="1" spc="-2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DELL’ELENCO</a:t>
            </a:r>
            <a:r>
              <a:rPr sz="1200" b="1" spc="-2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ALLEGATO</a:t>
            </a:r>
            <a:r>
              <a:rPr sz="1200" b="1" spc="-2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B</a:t>
            </a:r>
            <a:r>
              <a:rPr sz="1200" b="1" spc="-3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È</a:t>
            </a:r>
            <a:r>
              <a:rPr sz="1200" b="1" spc="-30" dirty="0">
                <a:latin typeface="Gadugi"/>
                <a:cs typeface="Gadugi"/>
              </a:rPr>
              <a:t> </a:t>
            </a:r>
            <a:r>
              <a:rPr sz="1200" b="1" spc="-10" dirty="0">
                <a:latin typeface="Gadugi"/>
                <a:cs typeface="Gadugi"/>
              </a:rPr>
              <a:t>OBBLIGATORIO</a:t>
            </a:r>
            <a:r>
              <a:rPr sz="1200" b="1" spc="-2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UTILIZZARE</a:t>
            </a:r>
            <a:r>
              <a:rPr sz="1200" b="1" spc="-3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I</a:t>
            </a:r>
            <a:r>
              <a:rPr sz="1200" b="1" spc="-2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FORMATI</a:t>
            </a:r>
            <a:r>
              <a:rPr sz="1200" b="1" spc="-2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SOTTO</a:t>
            </a:r>
            <a:r>
              <a:rPr sz="1200" b="1" spc="-3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INDICATI</a:t>
            </a:r>
            <a:r>
              <a:rPr sz="1200" b="1" spc="-2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PER</a:t>
            </a:r>
            <a:r>
              <a:rPr sz="1200" b="1" spc="-35" dirty="0">
                <a:latin typeface="Gadugi"/>
                <a:cs typeface="Gadugi"/>
              </a:rPr>
              <a:t> </a:t>
            </a:r>
            <a:r>
              <a:rPr sz="1200" b="1" spc="-20" dirty="0">
                <a:latin typeface="Gadugi"/>
                <a:cs typeface="Gadugi"/>
              </a:rPr>
              <a:t>OGNI</a:t>
            </a:r>
            <a:endParaRPr sz="1200" dirty="0">
              <a:latin typeface="Gadugi"/>
              <a:cs typeface="Gadugi"/>
            </a:endParaRPr>
          </a:p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sz="1200" b="1" spc="-10" dirty="0">
                <a:latin typeface="Gadugi"/>
                <a:cs typeface="Gadugi"/>
              </a:rPr>
              <a:t>SINGOLA</a:t>
            </a:r>
            <a:r>
              <a:rPr sz="1200" b="1" spc="-25" dirty="0">
                <a:latin typeface="Gadugi"/>
                <a:cs typeface="Gadugi"/>
              </a:rPr>
              <a:t> </a:t>
            </a:r>
            <a:r>
              <a:rPr sz="1200" b="1" spc="-10" dirty="0">
                <a:latin typeface="Gadugi"/>
                <a:cs typeface="Gadugi"/>
              </a:rPr>
              <a:t>COLONNA/CELLA</a:t>
            </a:r>
            <a:r>
              <a:rPr sz="1200" b="1" spc="-2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(si</a:t>
            </a:r>
            <a:r>
              <a:rPr sz="1200" b="1" spc="-2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consiglia</a:t>
            </a:r>
            <a:r>
              <a:rPr sz="1200" b="1" spc="-2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di</a:t>
            </a:r>
            <a:r>
              <a:rPr sz="1200" b="1" spc="-2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impostare</a:t>
            </a:r>
            <a:r>
              <a:rPr sz="1200" b="1" spc="-2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il</a:t>
            </a:r>
            <a:r>
              <a:rPr sz="1200" b="1" spc="-2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formato</a:t>
            </a:r>
            <a:r>
              <a:rPr sz="1200" b="1" spc="-3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celle</a:t>
            </a:r>
            <a:r>
              <a:rPr sz="1200" b="1" spc="-2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corretto</a:t>
            </a:r>
            <a:r>
              <a:rPr sz="1200" b="1" spc="-2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prima</a:t>
            </a:r>
            <a:r>
              <a:rPr sz="1200" b="1" spc="-1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di</a:t>
            </a:r>
            <a:r>
              <a:rPr sz="1200" b="1" spc="-3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iniziare</a:t>
            </a:r>
            <a:r>
              <a:rPr sz="1200" b="1" spc="-2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la</a:t>
            </a:r>
            <a:r>
              <a:rPr sz="1200" b="1" spc="20" dirty="0">
                <a:latin typeface="Gadugi"/>
                <a:cs typeface="Gadugi"/>
              </a:rPr>
              <a:t> </a:t>
            </a:r>
            <a:r>
              <a:rPr sz="1200" b="1" spc="-10" dirty="0">
                <a:latin typeface="Gadugi"/>
                <a:cs typeface="Gadugi"/>
              </a:rPr>
              <a:t>compilazione):</a:t>
            </a:r>
            <a:endParaRPr sz="120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15"/>
              </a:spcBef>
            </a:pPr>
            <a:endParaRPr sz="1200" dirty="0">
              <a:latin typeface="Gadugi"/>
              <a:cs typeface="Gadugi"/>
            </a:endParaRPr>
          </a:p>
          <a:p>
            <a:pPr marL="468630" indent="-227329" algn="just">
              <a:lnSpc>
                <a:spcPct val="100000"/>
              </a:lnSpc>
              <a:buSzPct val="95652"/>
              <a:buAutoNum type="arabicPeriod"/>
              <a:tabLst>
                <a:tab pos="468630" algn="l"/>
              </a:tabLst>
            </a:pPr>
            <a:r>
              <a:rPr sz="1150" dirty="0">
                <a:latin typeface="Gadugi"/>
                <a:cs typeface="Gadugi"/>
              </a:rPr>
              <a:t>Nella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prima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cella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ogni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riga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posto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il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numero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progressivo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per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ciascuna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unità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locale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(1,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2,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3,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spc="-25" dirty="0">
                <a:latin typeface="Gadugi"/>
                <a:cs typeface="Gadugi"/>
              </a:rPr>
              <a:t>…).</a:t>
            </a:r>
            <a:endParaRPr sz="1150" dirty="0">
              <a:latin typeface="Gadugi"/>
              <a:cs typeface="Gadugi"/>
            </a:endParaRPr>
          </a:p>
          <a:p>
            <a:pPr marL="469900" algn="just">
              <a:lnSpc>
                <a:spcPct val="100000"/>
              </a:lnSpc>
              <a:spcBef>
                <a:spcPts val="145"/>
              </a:spcBef>
            </a:pPr>
            <a:r>
              <a:rPr sz="1150" b="1" dirty="0">
                <a:latin typeface="Gadugi"/>
                <a:cs typeface="Gadugi"/>
              </a:rPr>
              <a:t>Formato</a:t>
            </a:r>
            <a:r>
              <a:rPr sz="1150" b="1" spc="-5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della</a:t>
            </a:r>
            <a:r>
              <a:rPr sz="1150" b="1" spc="-4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prima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colonna:</a:t>
            </a:r>
            <a:r>
              <a:rPr sz="1150" b="1" spc="-5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numero.</a:t>
            </a:r>
            <a:endParaRPr sz="1150" dirty="0">
              <a:latin typeface="Gadugi"/>
              <a:cs typeface="Gadugi"/>
            </a:endParaRPr>
          </a:p>
          <a:p>
            <a:pPr marL="468630" indent="-227329" algn="just">
              <a:lnSpc>
                <a:spcPct val="100000"/>
              </a:lnSpc>
              <a:spcBef>
                <a:spcPts val="755"/>
              </a:spcBef>
              <a:buSzPct val="95652"/>
              <a:buAutoNum type="arabicPeriod" startAt="2"/>
              <a:tabLst>
                <a:tab pos="468630" algn="l"/>
              </a:tabLst>
            </a:pPr>
            <a:r>
              <a:rPr sz="1150" dirty="0">
                <a:latin typeface="Gadugi"/>
                <a:cs typeface="Gadugi"/>
              </a:rPr>
              <a:t>Nella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seconda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cella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ogni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riga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posta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sigla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provincia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Camera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commercio,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 err="1">
                <a:latin typeface="Gadugi"/>
                <a:cs typeface="Gadugi"/>
              </a:rPr>
              <a:t>cioè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lang="it-IT" sz="1150" spc="-20" dirty="0" smtClean="0">
                <a:latin typeface="Gadugi"/>
                <a:cs typeface="Gadugi"/>
              </a:rPr>
              <a:t>IM o SP o SV </a:t>
            </a:r>
            <a:r>
              <a:rPr sz="1150" b="1" dirty="0" err="1" smtClean="0">
                <a:latin typeface="Gadugi"/>
                <a:cs typeface="Gadugi"/>
              </a:rPr>
              <a:t>Formato</a:t>
            </a:r>
            <a:r>
              <a:rPr sz="1150" b="1" spc="-55" dirty="0" smtClean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della</a:t>
            </a:r>
            <a:r>
              <a:rPr sz="1150" b="1" spc="-4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seconda</a:t>
            </a:r>
            <a:r>
              <a:rPr sz="1150" b="1" spc="-5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colonna:</a:t>
            </a:r>
            <a:r>
              <a:rPr sz="1150" b="1" spc="-4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testo</a:t>
            </a:r>
            <a:r>
              <a:rPr sz="1150" spc="-10" dirty="0">
                <a:latin typeface="Gadugi"/>
                <a:cs typeface="Gadugi"/>
              </a:rPr>
              <a:t>.</a:t>
            </a:r>
            <a:endParaRPr sz="1150" dirty="0">
              <a:latin typeface="Gadugi"/>
              <a:cs typeface="Gadugi"/>
            </a:endParaRPr>
          </a:p>
          <a:p>
            <a:pPr marL="467995" marR="5080" indent="-227329" algn="just">
              <a:lnSpc>
                <a:spcPct val="110900"/>
              </a:lnSpc>
              <a:spcBef>
                <a:spcPts val="605"/>
              </a:spcBef>
              <a:buSzPct val="95652"/>
              <a:buAutoNum type="arabicPeriod" startAt="3"/>
              <a:tabLst>
                <a:tab pos="469900" algn="l"/>
              </a:tabLst>
            </a:pPr>
            <a:r>
              <a:rPr sz="1150" dirty="0">
                <a:latin typeface="Gadugi"/>
                <a:cs typeface="Gadugi"/>
              </a:rPr>
              <a:t>Nella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terza</a:t>
            </a:r>
            <a:r>
              <a:rPr sz="1150" spc="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cella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ogni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riga</a:t>
            </a:r>
            <a:r>
              <a:rPr sz="1150" spc="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va</a:t>
            </a:r>
            <a:r>
              <a:rPr sz="1150" spc="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posto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il codice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fiscale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(è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il dato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identificativo principale)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ciascuna</a:t>
            </a:r>
            <a:r>
              <a:rPr sz="1150" spc="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impresa</a:t>
            </a:r>
            <a:r>
              <a:rPr sz="1150" spc="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unità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locale.</a:t>
            </a:r>
            <a:r>
              <a:rPr sz="1150" spc="1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ATTENZIONE: 	</a:t>
            </a:r>
            <a:r>
              <a:rPr sz="1150" b="1" dirty="0">
                <a:latin typeface="Gadugi"/>
                <a:cs typeface="Gadugi"/>
              </a:rPr>
              <a:t>il formato</a:t>
            </a:r>
            <a:r>
              <a:rPr sz="1150" b="1" spc="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</a:t>
            </a:r>
            <a:r>
              <a:rPr sz="1150" b="1" spc="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questa</a:t>
            </a:r>
            <a:r>
              <a:rPr sz="1150" b="1" spc="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colonna</a:t>
            </a:r>
            <a:r>
              <a:rPr sz="1150" b="1" spc="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deve essere formato</a:t>
            </a:r>
            <a:r>
              <a:rPr sz="1150" b="1" spc="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testo</a:t>
            </a:r>
            <a:r>
              <a:rPr sz="1150" dirty="0">
                <a:latin typeface="Gadugi"/>
                <a:cs typeface="Gadugi"/>
              </a:rPr>
              <a:t>: se per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errore il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formato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impostato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fosse numerico, tutti</a:t>
            </a:r>
            <a:r>
              <a:rPr sz="1150" spc="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codici fiscali </a:t>
            </a:r>
            <a:r>
              <a:rPr sz="1150" spc="-10" dirty="0">
                <a:latin typeface="Gadugi"/>
                <a:cs typeface="Gadugi"/>
              </a:rPr>
              <a:t>inizianti 	</a:t>
            </a:r>
            <a:r>
              <a:rPr sz="1150" dirty="0">
                <a:latin typeface="Gadugi"/>
                <a:cs typeface="Gadugi"/>
              </a:rPr>
              <a:t>con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la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cifra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“0”,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seppur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digitati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correttamente,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perderebbero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la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cifra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“0”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iniziale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campi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riferiti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all’impresa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non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potranno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essere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controllati.</a:t>
            </a:r>
            <a:endParaRPr sz="1150" dirty="0">
              <a:latin typeface="Gadugi"/>
              <a:cs typeface="Gadugi"/>
            </a:endParaRPr>
          </a:p>
          <a:p>
            <a:pPr marL="467995" marR="5080" indent="-227329" algn="just">
              <a:lnSpc>
                <a:spcPct val="110900"/>
              </a:lnSpc>
              <a:spcBef>
                <a:spcPts val="595"/>
              </a:spcBef>
              <a:buSzPct val="95652"/>
              <a:buAutoNum type="arabicPeriod" startAt="3"/>
              <a:tabLst>
                <a:tab pos="469900" algn="l"/>
              </a:tabLst>
            </a:pPr>
            <a:r>
              <a:rPr sz="1150" dirty="0">
                <a:latin typeface="Gadugi"/>
                <a:cs typeface="Gadugi"/>
              </a:rPr>
              <a:t>Nella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quarta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cella di ogni riga</a:t>
            </a:r>
            <a:r>
              <a:rPr sz="1150" spc="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va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posta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la denominazione e</a:t>
            </a:r>
            <a:r>
              <a:rPr sz="1150" spc="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ragione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sociale corretta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dell’impresa</a:t>
            </a:r>
            <a:r>
              <a:rPr sz="1150" spc="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 unità</a:t>
            </a:r>
            <a:r>
              <a:rPr sz="1150" spc="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locale.</a:t>
            </a:r>
            <a:r>
              <a:rPr sz="1150" spc="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ATTENZIONE:</a:t>
            </a:r>
            <a:r>
              <a:rPr sz="1150" b="1" spc="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il</a:t>
            </a:r>
            <a:r>
              <a:rPr sz="1150" b="1" spc="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formato 	</a:t>
            </a:r>
            <a:r>
              <a:rPr sz="1150" b="1" dirty="0">
                <a:latin typeface="Gadugi"/>
                <a:cs typeface="Gadugi"/>
              </a:rPr>
              <a:t>di</a:t>
            </a:r>
            <a:r>
              <a:rPr sz="1150" b="1" spc="8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questa</a:t>
            </a:r>
            <a:r>
              <a:rPr sz="1150" b="1" spc="8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colonna</a:t>
            </a:r>
            <a:r>
              <a:rPr sz="1150" b="1" spc="7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deve</a:t>
            </a:r>
            <a:r>
              <a:rPr sz="1150" b="1" spc="8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essere</a:t>
            </a:r>
            <a:r>
              <a:rPr sz="1150" b="1" spc="7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formato</a:t>
            </a:r>
            <a:r>
              <a:rPr sz="1150" b="1" spc="8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testo</a:t>
            </a:r>
            <a:r>
              <a:rPr sz="1150" dirty="0">
                <a:latin typeface="Gadugi"/>
                <a:cs typeface="Gadugi"/>
              </a:rPr>
              <a:t>,</a:t>
            </a:r>
            <a:r>
              <a:rPr sz="1150" spc="8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evitando</a:t>
            </a:r>
            <a:r>
              <a:rPr sz="1150" spc="7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7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riportare</a:t>
            </a:r>
            <a:r>
              <a:rPr sz="1150" spc="7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caratteri</a:t>
            </a:r>
            <a:r>
              <a:rPr sz="1150" spc="7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interpretabili</a:t>
            </a:r>
            <a:r>
              <a:rPr sz="1150" spc="8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come</a:t>
            </a:r>
            <a:r>
              <a:rPr sz="1150" spc="7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delimitatori</a:t>
            </a:r>
            <a:r>
              <a:rPr sz="1150" spc="7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(in</a:t>
            </a:r>
            <a:r>
              <a:rPr sz="1150" spc="7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particolare</a:t>
            </a:r>
            <a:r>
              <a:rPr sz="1150" spc="7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il</a:t>
            </a:r>
            <a:r>
              <a:rPr sz="1150" spc="7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punto</a:t>
            </a:r>
            <a:r>
              <a:rPr sz="1150" spc="75" dirty="0">
                <a:latin typeface="Gadugi"/>
                <a:cs typeface="Gadugi"/>
              </a:rPr>
              <a:t> </a:t>
            </a:r>
            <a:r>
              <a:rPr sz="1150" spc="-50" dirty="0">
                <a:latin typeface="Gadugi"/>
                <a:cs typeface="Gadugi"/>
              </a:rPr>
              <a:t>e 	</a:t>
            </a:r>
            <a:r>
              <a:rPr sz="1150" dirty="0">
                <a:latin typeface="Gadugi"/>
                <a:cs typeface="Gadugi"/>
              </a:rPr>
              <a:t>virgola,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cioè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“;”).</a:t>
            </a:r>
            <a:endParaRPr sz="1150" dirty="0">
              <a:latin typeface="Gadugi"/>
              <a:cs typeface="Gadugi"/>
            </a:endParaRPr>
          </a:p>
          <a:p>
            <a:pPr marL="467995" marR="8255" indent="-227329" algn="just">
              <a:lnSpc>
                <a:spcPct val="110600"/>
              </a:lnSpc>
              <a:spcBef>
                <a:spcPts val="610"/>
              </a:spcBef>
              <a:buSzPct val="95652"/>
              <a:buAutoNum type="arabicPeriod" startAt="3"/>
              <a:tabLst>
                <a:tab pos="469900" algn="l"/>
              </a:tabLst>
            </a:pPr>
            <a:r>
              <a:rPr sz="1150" dirty="0">
                <a:latin typeface="Gadugi"/>
                <a:cs typeface="Gadugi"/>
              </a:rPr>
              <a:t>Nella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quinta</a:t>
            </a:r>
            <a:r>
              <a:rPr sz="1150" spc="7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cella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ogni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riga</a:t>
            </a:r>
            <a:r>
              <a:rPr sz="1150" spc="7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va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posto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il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numero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REA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dell’impresa</a:t>
            </a:r>
            <a:r>
              <a:rPr sz="1150" spc="7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unità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locale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(utile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specialmente</a:t>
            </a:r>
            <a:r>
              <a:rPr sz="1150" spc="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</a:t>
            </a:r>
            <a:r>
              <a:rPr sz="1150" spc="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questo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secondo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caso);</a:t>
            </a:r>
            <a:r>
              <a:rPr sz="1150" spc="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non</a:t>
            </a:r>
            <a:r>
              <a:rPr sz="1150" spc="50" dirty="0">
                <a:latin typeface="Gadugi"/>
                <a:cs typeface="Gadugi"/>
              </a:rPr>
              <a:t> </a:t>
            </a:r>
            <a:r>
              <a:rPr sz="1150" spc="-50" dirty="0">
                <a:latin typeface="Gadugi"/>
                <a:cs typeface="Gadugi"/>
              </a:rPr>
              <a:t>è 	</a:t>
            </a:r>
            <a:r>
              <a:rPr sz="1150" dirty="0">
                <a:latin typeface="Gadugi"/>
                <a:cs typeface="Gadugi"/>
              </a:rPr>
              <a:t>presente,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immettere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il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valore</a:t>
            </a:r>
            <a:r>
              <a:rPr sz="1150" spc="-20" dirty="0">
                <a:latin typeface="Gadugi"/>
                <a:cs typeface="Gadugi"/>
              </a:rPr>
              <a:t> “0”.</a:t>
            </a:r>
            <a:endParaRPr sz="1150" dirty="0">
              <a:latin typeface="Gadugi"/>
              <a:cs typeface="Gadugi"/>
            </a:endParaRPr>
          </a:p>
          <a:p>
            <a:pPr marL="469900" algn="just">
              <a:lnSpc>
                <a:spcPct val="100000"/>
              </a:lnSpc>
              <a:spcBef>
                <a:spcPts val="155"/>
              </a:spcBef>
            </a:pPr>
            <a:r>
              <a:rPr sz="1150" b="1" dirty="0">
                <a:latin typeface="Gadugi"/>
                <a:cs typeface="Gadugi"/>
              </a:rPr>
              <a:t>Formato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della</a:t>
            </a:r>
            <a:r>
              <a:rPr sz="1150" b="1" spc="-4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quinta</a:t>
            </a:r>
            <a:r>
              <a:rPr sz="1150" b="1" spc="-4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colonna: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numero.</a:t>
            </a:r>
            <a:endParaRPr sz="1150" dirty="0">
              <a:latin typeface="Gadugi"/>
              <a:cs typeface="Gadugi"/>
            </a:endParaRPr>
          </a:p>
          <a:p>
            <a:pPr marL="468630" indent="-227329" algn="just">
              <a:lnSpc>
                <a:spcPct val="100000"/>
              </a:lnSpc>
              <a:spcBef>
                <a:spcPts val="745"/>
              </a:spcBef>
              <a:buSzPct val="95652"/>
              <a:buAutoNum type="arabicPeriod" startAt="6"/>
              <a:tabLst>
                <a:tab pos="468630" algn="l"/>
              </a:tabLst>
            </a:pPr>
            <a:r>
              <a:rPr sz="1150" dirty="0">
                <a:latin typeface="Gadugi"/>
                <a:cs typeface="Gadugi"/>
              </a:rPr>
              <a:t>Nella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sesta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cella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ogni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riga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posto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l’indirizzo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dell’impresa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unità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locale.</a:t>
            </a:r>
            <a:endParaRPr sz="1150" dirty="0">
              <a:latin typeface="Gadugi"/>
              <a:cs typeface="Gadugi"/>
            </a:endParaRPr>
          </a:p>
          <a:p>
            <a:pPr marL="469900" algn="just">
              <a:lnSpc>
                <a:spcPct val="100000"/>
              </a:lnSpc>
              <a:spcBef>
                <a:spcPts val="145"/>
              </a:spcBef>
            </a:pPr>
            <a:r>
              <a:rPr sz="1150" b="1" dirty="0">
                <a:latin typeface="Gadugi"/>
                <a:cs typeface="Gadugi"/>
              </a:rPr>
              <a:t>Formato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della</a:t>
            </a:r>
            <a:r>
              <a:rPr sz="1150" b="1" spc="-3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sesta</a:t>
            </a:r>
            <a:r>
              <a:rPr sz="1150" b="1" spc="-3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colonna:</a:t>
            </a:r>
            <a:r>
              <a:rPr sz="1150" b="1" spc="-3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testo.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(NON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riportare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delimitatore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spc="-20" dirty="0">
                <a:latin typeface="Gadugi"/>
                <a:cs typeface="Gadugi"/>
              </a:rPr>
              <a:t>“;”)</a:t>
            </a:r>
            <a:endParaRPr sz="1150" dirty="0">
              <a:latin typeface="Gadugi"/>
              <a:cs typeface="Gadugi"/>
            </a:endParaRPr>
          </a:p>
          <a:p>
            <a:pPr marL="468630" indent="-227329" algn="just">
              <a:lnSpc>
                <a:spcPct val="100000"/>
              </a:lnSpc>
              <a:spcBef>
                <a:spcPts val="755"/>
              </a:spcBef>
              <a:buSzPct val="95652"/>
              <a:buAutoNum type="arabicPeriod" startAt="7"/>
              <a:tabLst>
                <a:tab pos="468630" algn="l"/>
              </a:tabLst>
            </a:pPr>
            <a:r>
              <a:rPr sz="1150" dirty="0">
                <a:latin typeface="Gadugi"/>
                <a:cs typeface="Gadugi"/>
              </a:rPr>
              <a:t>Nella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settima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cella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ogni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riga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posto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il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Comune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dell’impresa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unità</a:t>
            </a:r>
            <a:r>
              <a:rPr sz="1150" spc="-10" dirty="0">
                <a:latin typeface="Gadugi"/>
                <a:cs typeface="Gadugi"/>
              </a:rPr>
              <a:t> locale.</a:t>
            </a:r>
            <a:endParaRPr sz="1150" dirty="0">
              <a:latin typeface="Gadugi"/>
              <a:cs typeface="Gadugi"/>
            </a:endParaRPr>
          </a:p>
          <a:p>
            <a:pPr marL="469900" algn="just">
              <a:lnSpc>
                <a:spcPct val="100000"/>
              </a:lnSpc>
              <a:spcBef>
                <a:spcPts val="145"/>
              </a:spcBef>
            </a:pPr>
            <a:r>
              <a:rPr sz="1150" b="1" dirty="0">
                <a:latin typeface="Gadugi"/>
                <a:cs typeface="Gadugi"/>
              </a:rPr>
              <a:t>Formato</a:t>
            </a:r>
            <a:r>
              <a:rPr sz="1150" b="1" spc="-5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della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settima</a:t>
            </a:r>
            <a:r>
              <a:rPr sz="1150" b="1" spc="-5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colonna:</a:t>
            </a:r>
            <a:r>
              <a:rPr sz="1150" b="1" spc="-5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testo.</a:t>
            </a:r>
            <a:endParaRPr sz="1150" dirty="0">
              <a:latin typeface="Gadugi"/>
              <a:cs typeface="Gadugi"/>
            </a:endParaRPr>
          </a:p>
          <a:p>
            <a:pPr marL="467995" marR="7620" indent="-227329" algn="just">
              <a:lnSpc>
                <a:spcPct val="110700"/>
              </a:lnSpc>
              <a:spcBef>
                <a:spcPts val="610"/>
              </a:spcBef>
              <a:buSzPct val="95652"/>
              <a:buAutoNum type="arabicPeriod" startAt="8"/>
              <a:tabLst>
                <a:tab pos="469900" algn="l"/>
              </a:tabLst>
            </a:pPr>
            <a:r>
              <a:rPr sz="1150" spc="-10" dirty="0">
                <a:latin typeface="Gadugi"/>
                <a:cs typeface="Gadugi"/>
              </a:rPr>
              <a:t>Nell’ottava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cella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ogni</a:t>
            </a:r>
            <a:r>
              <a:rPr sz="1150" spc="-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riga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va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posto</a:t>
            </a:r>
            <a:r>
              <a:rPr sz="1150" spc="-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il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codice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ATECO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spc="-10" dirty="0" smtClean="0">
                <a:latin typeface="Gadugi"/>
                <a:cs typeface="Gadugi"/>
              </a:rPr>
              <a:t>2</a:t>
            </a:r>
            <a:r>
              <a:rPr lang="it-IT" sz="1150" spc="-10" dirty="0" smtClean="0">
                <a:latin typeface="Gadugi"/>
                <a:cs typeface="Gadugi"/>
              </a:rPr>
              <a:t>025 </a:t>
            </a:r>
            <a:r>
              <a:rPr sz="1150" spc="-10" dirty="0" err="1" smtClean="0">
                <a:latin typeface="Gadugi"/>
                <a:cs typeface="Gadugi"/>
              </a:rPr>
              <a:t>dell’impresa</a:t>
            </a:r>
            <a:r>
              <a:rPr sz="1150" spc="-55" dirty="0" smtClean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unità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locale;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l’impresa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ha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attività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promiscua</a:t>
            </a:r>
            <a:r>
              <a:rPr sz="1150" spc="-5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(più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codici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ATECO), 	</a:t>
            </a:r>
            <a:r>
              <a:rPr sz="1150" dirty="0">
                <a:latin typeface="Gadugi"/>
                <a:cs typeface="Gadugi"/>
              </a:rPr>
              <a:t>porre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codice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ATECO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compatibile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il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settore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economico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per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cui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si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concorre.</a:t>
            </a:r>
            <a:endParaRPr sz="1150" dirty="0">
              <a:latin typeface="Gadugi"/>
              <a:cs typeface="Gadugi"/>
            </a:endParaRPr>
          </a:p>
          <a:p>
            <a:pPr marL="469900" algn="just">
              <a:lnSpc>
                <a:spcPct val="100000"/>
              </a:lnSpc>
              <a:spcBef>
                <a:spcPts val="155"/>
              </a:spcBef>
            </a:pPr>
            <a:r>
              <a:rPr sz="1150" b="1" dirty="0">
                <a:latin typeface="Gadugi"/>
                <a:cs typeface="Gadugi"/>
              </a:rPr>
              <a:t>Formato</a:t>
            </a:r>
            <a:r>
              <a:rPr sz="1150" b="1" spc="-6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dell’ottava</a:t>
            </a:r>
            <a:r>
              <a:rPr sz="1150" b="1" spc="-6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colonna: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testo.</a:t>
            </a:r>
            <a:endParaRPr sz="115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745"/>
              </a:spcBef>
            </a:pPr>
            <a:r>
              <a:rPr sz="1150" dirty="0">
                <a:latin typeface="Gadugi"/>
                <a:cs typeface="Gadugi"/>
              </a:rPr>
              <a:t>Quando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l’elenco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è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stato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compilato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ogni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sua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parte,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si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può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procedere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preparazione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dei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due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file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presentare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alla Camera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Commercio.</a:t>
            </a:r>
            <a:endParaRPr sz="115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65"/>
              </a:spcBef>
            </a:pPr>
            <a:endParaRPr sz="115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</a:pPr>
            <a:r>
              <a:rPr sz="1100" b="1" dirty="0">
                <a:solidFill>
                  <a:srgbClr val="FF0000"/>
                </a:solidFill>
                <a:latin typeface="Verdana"/>
                <a:cs typeface="Verdana"/>
              </a:rPr>
              <a:t>N.B.</a:t>
            </a:r>
            <a:r>
              <a:rPr sz="1100" b="1" spc="-4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00" b="1" dirty="0">
                <a:solidFill>
                  <a:srgbClr val="FF0000"/>
                </a:solidFill>
                <a:latin typeface="Verdana"/>
                <a:cs typeface="Verdana"/>
              </a:rPr>
              <a:t>il</a:t>
            </a:r>
            <a:r>
              <a:rPr sz="1100" b="1" spc="-3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00" b="1" dirty="0">
                <a:solidFill>
                  <a:srgbClr val="FF0000"/>
                </a:solidFill>
                <a:latin typeface="Verdana"/>
                <a:cs typeface="Verdana"/>
              </a:rPr>
              <a:t>numero</a:t>
            </a:r>
            <a:r>
              <a:rPr sz="1100" b="1" spc="-3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00" b="1" dirty="0">
                <a:solidFill>
                  <a:srgbClr val="FF0000"/>
                </a:solidFill>
                <a:latin typeface="Verdana"/>
                <a:cs typeface="Verdana"/>
              </a:rPr>
              <a:t>delle</a:t>
            </a:r>
            <a:r>
              <a:rPr sz="1100" b="1" spc="-3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00" b="1" dirty="0">
                <a:solidFill>
                  <a:srgbClr val="FF0000"/>
                </a:solidFill>
                <a:latin typeface="Verdana"/>
                <a:cs typeface="Verdana"/>
              </a:rPr>
              <a:t>imprese</a:t>
            </a:r>
            <a:r>
              <a:rPr sz="1100" b="1" spc="-4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00" b="1" dirty="0">
                <a:solidFill>
                  <a:srgbClr val="FF0000"/>
                </a:solidFill>
                <a:latin typeface="Verdana"/>
                <a:cs typeface="Verdana"/>
              </a:rPr>
              <a:t>indicate</a:t>
            </a:r>
            <a:r>
              <a:rPr sz="1100" b="1" spc="-3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00" b="1" spc="-10" dirty="0">
                <a:solidFill>
                  <a:srgbClr val="FF0000"/>
                </a:solidFill>
                <a:latin typeface="Verdana"/>
                <a:cs typeface="Verdana"/>
              </a:rPr>
              <a:t>nell’allegato</a:t>
            </a:r>
            <a:r>
              <a:rPr sz="1100" b="1" spc="-4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00" b="1" dirty="0">
                <a:solidFill>
                  <a:srgbClr val="FF0000"/>
                </a:solidFill>
                <a:latin typeface="Verdana"/>
                <a:cs typeface="Verdana"/>
              </a:rPr>
              <a:t>A</a:t>
            </a:r>
            <a:r>
              <a:rPr sz="1100" b="1" spc="-2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00" b="1" dirty="0">
                <a:solidFill>
                  <a:srgbClr val="FF0000"/>
                </a:solidFill>
                <a:latin typeface="Verdana"/>
                <a:cs typeface="Verdana"/>
              </a:rPr>
              <a:t>deve</a:t>
            </a:r>
            <a:r>
              <a:rPr sz="1100" b="1" spc="-3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00" b="1" dirty="0">
                <a:solidFill>
                  <a:srgbClr val="FF0000"/>
                </a:solidFill>
                <a:latin typeface="Verdana"/>
                <a:cs typeface="Verdana"/>
              </a:rPr>
              <a:t>corrispondere</a:t>
            </a:r>
            <a:r>
              <a:rPr sz="1100" b="1" spc="-3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00" b="1" dirty="0">
                <a:solidFill>
                  <a:srgbClr val="FF0000"/>
                </a:solidFill>
                <a:latin typeface="Verdana"/>
                <a:cs typeface="Verdana"/>
              </a:rPr>
              <a:t>a</a:t>
            </a:r>
            <a:r>
              <a:rPr sz="1100" b="1" spc="-4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00" b="1" dirty="0">
                <a:solidFill>
                  <a:srgbClr val="FF0000"/>
                </a:solidFill>
                <a:latin typeface="Verdana"/>
                <a:cs typeface="Verdana"/>
              </a:rPr>
              <a:t>quello</a:t>
            </a:r>
            <a:r>
              <a:rPr sz="1100" b="1" spc="-3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00" b="1" dirty="0">
                <a:solidFill>
                  <a:srgbClr val="FF0000"/>
                </a:solidFill>
                <a:latin typeface="Verdana"/>
                <a:cs typeface="Verdana"/>
              </a:rPr>
              <a:t>risultante</a:t>
            </a:r>
            <a:r>
              <a:rPr sz="1100" b="1" spc="-3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00" b="1" dirty="0">
                <a:solidFill>
                  <a:srgbClr val="FF0000"/>
                </a:solidFill>
                <a:latin typeface="Verdana"/>
                <a:cs typeface="Verdana"/>
              </a:rPr>
              <a:t>dal</a:t>
            </a:r>
            <a:r>
              <a:rPr sz="1100" b="1" spc="-3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00" b="1" dirty="0">
                <a:solidFill>
                  <a:srgbClr val="FF0000"/>
                </a:solidFill>
                <a:latin typeface="Verdana"/>
                <a:cs typeface="Verdana"/>
              </a:rPr>
              <a:t>relativo</a:t>
            </a:r>
            <a:r>
              <a:rPr sz="1100" b="1" spc="-3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00" b="1" dirty="0">
                <a:solidFill>
                  <a:srgbClr val="FF0000"/>
                </a:solidFill>
                <a:latin typeface="Verdana"/>
                <a:cs typeface="Verdana"/>
              </a:rPr>
              <a:t>allegato</a:t>
            </a:r>
            <a:r>
              <a:rPr sz="1100" b="1" spc="-3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00" b="1" spc="-50" dirty="0">
                <a:solidFill>
                  <a:srgbClr val="FF0000"/>
                </a:solidFill>
                <a:latin typeface="Verdana"/>
                <a:cs typeface="Verdana"/>
              </a:rPr>
              <a:t>B</a:t>
            </a:r>
            <a:endParaRPr sz="1100" dirty="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8222" y="1109218"/>
            <a:ext cx="15252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PICCOLE</a:t>
            </a:r>
            <a:r>
              <a:rPr sz="1400" b="1" u="sng" spc="-4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IMPRESE</a:t>
            </a:r>
            <a:endParaRPr sz="1400">
              <a:latin typeface="Gadugi"/>
              <a:cs typeface="Gadug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8350" y="1806800"/>
            <a:ext cx="9337040" cy="3373937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algn="just">
              <a:lnSpc>
                <a:spcPct val="106800"/>
              </a:lnSpc>
              <a:spcBef>
                <a:spcPts val="80"/>
              </a:spcBef>
            </a:pPr>
            <a:r>
              <a:rPr sz="1150" dirty="0">
                <a:latin typeface="Gadugi"/>
                <a:cs typeface="Gadugi"/>
              </a:rPr>
              <a:t>All’interno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Consiglio,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nei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settori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dell’industria,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commercio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dell’agricoltura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deve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essere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assicurata</a:t>
            </a:r>
            <a:r>
              <a:rPr sz="1150" spc="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una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rappresentanza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autonoma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per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b="1" spc="-25" dirty="0">
                <a:latin typeface="Gadugi"/>
                <a:cs typeface="Gadugi"/>
              </a:rPr>
              <a:t>le </a:t>
            </a:r>
            <a:r>
              <a:rPr sz="1150" b="1" dirty="0">
                <a:latin typeface="Gadugi"/>
                <a:cs typeface="Gadugi"/>
              </a:rPr>
              <a:t>piccole</a:t>
            </a:r>
            <a:r>
              <a:rPr sz="1150" b="1" spc="-3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imprese</a:t>
            </a:r>
            <a:r>
              <a:rPr sz="1150" b="1" spc="-35" dirty="0">
                <a:latin typeface="Gadugi"/>
                <a:cs typeface="Gadugi"/>
              </a:rPr>
              <a:t> </a:t>
            </a:r>
            <a:r>
              <a:rPr sz="1200" b="1" spc="-25" dirty="0">
                <a:latin typeface="Gadugi"/>
                <a:cs typeface="Gadugi"/>
              </a:rPr>
              <a:t>(Legge</a:t>
            </a:r>
            <a:r>
              <a:rPr sz="1200" b="1" spc="-4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n.</a:t>
            </a:r>
            <a:r>
              <a:rPr sz="1200" b="1" spc="-40" dirty="0">
                <a:latin typeface="Gadugi"/>
                <a:cs typeface="Gadugi"/>
              </a:rPr>
              <a:t> </a:t>
            </a:r>
            <a:r>
              <a:rPr sz="1200" b="1" spc="-30" dirty="0">
                <a:latin typeface="Gadugi"/>
                <a:cs typeface="Gadugi"/>
              </a:rPr>
              <a:t>580/1993</a:t>
            </a:r>
            <a:r>
              <a:rPr sz="1200" b="1" spc="-50" dirty="0">
                <a:latin typeface="Gadugi"/>
                <a:cs typeface="Gadugi"/>
              </a:rPr>
              <a:t> </a:t>
            </a:r>
            <a:r>
              <a:rPr sz="1200" b="1" spc="-10" dirty="0">
                <a:latin typeface="Gadugi"/>
                <a:cs typeface="Gadugi"/>
              </a:rPr>
              <a:t>art.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10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c.</a:t>
            </a:r>
            <a:r>
              <a:rPr sz="1200" b="1" spc="-40" dirty="0">
                <a:latin typeface="Gadugi"/>
                <a:cs typeface="Gadugi"/>
              </a:rPr>
              <a:t> </a:t>
            </a:r>
            <a:r>
              <a:rPr sz="1200" b="1" spc="-10" dirty="0">
                <a:latin typeface="Gadugi"/>
                <a:cs typeface="Gadugi"/>
              </a:rPr>
              <a:t>5).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Si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intendono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piccole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imprese</a:t>
            </a:r>
            <a:endParaRPr sz="1150" dirty="0">
              <a:latin typeface="Gadugi"/>
              <a:cs typeface="Gadugi"/>
            </a:endParaRPr>
          </a:p>
          <a:p>
            <a:pPr marL="462280" indent="-449580" algn="just">
              <a:lnSpc>
                <a:spcPct val="100000"/>
              </a:lnSpc>
              <a:spcBef>
                <a:spcPts val="750"/>
              </a:spcBef>
              <a:buChar char="•"/>
              <a:tabLst>
                <a:tab pos="462280" algn="l"/>
              </a:tabLst>
            </a:pPr>
            <a:r>
              <a:rPr sz="1150" dirty="0">
                <a:latin typeface="Gadugi"/>
                <a:cs typeface="Gadugi"/>
              </a:rPr>
              <a:t>per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il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settore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dell'</a:t>
            </a:r>
            <a:r>
              <a:rPr sz="1150" b="1" dirty="0">
                <a:latin typeface="Gadugi"/>
                <a:cs typeface="Gadugi"/>
              </a:rPr>
              <a:t>industria</a:t>
            </a:r>
            <a:r>
              <a:rPr sz="1150" dirty="0">
                <a:latin typeface="Gadugi"/>
                <a:cs typeface="Gadugi"/>
              </a:rPr>
              <a:t>,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che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hanno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meno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50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occupati</a:t>
            </a:r>
            <a:endParaRPr sz="1150" dirty="0">
              <a:latin typeface="Gadugi"/>
              <a:cs typeface="Gadugi"/>
            </a:endParaRPr>
          </a:p>
          <a:p>
            <a:pPr marL="462280" indent="-449580" algn="just">
              <a:lnSpc>
                <a:spcPct val="100000"/>
              </a:lnSpc>
              <a:spcBef>
                <a:spcPts val="145"/>
              </a:spcBef>
              <a:buChar char="•"/>
              <a:tabLst>
                <a:tab pos="462280" algn="l"/>
              </a:tabLst>
            </a:pPr>
            <a:r>
              <a:rPr sz="1150" dirty="0">
                <a:latin typeface="Gadugi"/>
                <a:cs typeface="Gadugi"/>
              </a:rPr>
              <a:t>per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il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settore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commercio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iscritte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nella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sezione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speciale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dei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piccoli</a:t>
            </a:r>
            <a:r>
              <a:rPr sz="1150" b="1" spc="-10" dirty="0">
                <a:latin typeface="Gadugi"/>
                <a:cs typeface="Gadugi"/>
              </a:rPr>
              <a:t> imprenditori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registro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imprese</a:t>
            </a:r>
            <a:endParaRPr sz="1150" dirty="0">
              <a:latin typeface="Gadugi"/>
              <a:cs typeface="Gadugi"/>
            </a:endParaRPr>
          </a:p>
          <a:p>
            <a:pPr marL="462280" indent="-449580" algn="just">
              <a:lnSpc>
                <a:spcPct val="100000"/>
              </a:lnSpc>
              <a:spcBef>
                <a:spcPts val="155"/>
              </a:spcBef>
              <a:buChar char="•"/>
              <a:tabLst>
                <a:tab pos="462280" algn="l"/>
              </a:tabLst>
            </a:pPr>
            <a:r>
              <a:rPr sz="1150" dirty="0">
                <a:latin typeface="Gadugi"/>
                <a:cs typeface="Gadugi"/>
              </a:rPr>
              <a:t>per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il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settore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dell'</a:t>
            </a:r>
            <a:r>
              <a:rPr sz="1150" b="1" spc="-10" dirty="0">
                <a:latin typeface="Gadugi"/>
                <a:cs typeface="Gadugi"/>
              </a:rPr>
              <a:t>agricoltura</a:t>
            </a:r>
            <a:r>
              <a:rPr sz="1150" spc="-10" dirty="0">
                <a:latin typeface="Gadugi"/>
                <a:cs typeface="Gadugi"/>
              </a:rPr>
              <a:t>,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coltivatori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diretti</a:t>
            </a:r>
            <a:r>
              <a:rPr sz="1150" dirty="0">
                <a:latin typeface="Gadugi"/>
                <a:cs typeface="Gadugi"/>
              </a:rPr>
              <a:t>,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cui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all'articolo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2083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Codice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civile.</a:t>
            </a:r>
            <a:endParaRPr sz="115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695"/>
              </a:spcBef>
            </a:pPr>
            <a:r>
              <a:rPr sz="1200" b="1" spc="-20" dirty="0">
                <a:latin typeface="Gadugi"/>
                <a:cs typeface="Gadugi"/>
              </a:rPr>
              <a:t>(D.M.</a:t>
            </a:r>
            <a:r>
              <a:rPr sz="1200" b="1" spc="-4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n.</a:t>
            </a:r>
            <a:r>
              <a:rPr sz="1200" b="1" spc="-40" dirty="0">
                <a:latin typeface="Gadugi"/>
                <a:cs typeface="Gadugi"/>
              </a:rPr>
              <a:t> </a:t>
            </a:r>
            <a:r>
              <a:rPr sz="1200" b="1" spc="-30" dirty="0">
                <a:latin typeface="Gadugi"/>
                <a:cs typeface="Gadugi"/>
              </a:rPr>
              <a:t>156/2011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spc="-20" dirty="0">
                <a:latin typeface="Gadugi"/>
                <a:cs typeface="Gadugi"/>
              </a:rPr>
              <a:t>art.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1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c.</a:t>
            </a:r>
            <a:r>
              <a:rPr sz="1200" b="1" spc="-40" dirty="0">
                <a:latin typeface="Gadugi"/>
                <a:cs typeface="Gadugi"/>
              </a:rPr>
              <a:t> </a:t>
            </a:r>
            <a:r>
              <a:rPr sz="1200" b="1" dirty="0">
                <a:latin typeface="Gadugi"/>
                <a:cs typeface="Gadugi"/>
              </a:rPr>
              <a:t>1</a:t>
            </a:r>
            <a:r>
              <a:rPr sz="1200" b="1" spc="-45" dirty="0">
                <a:latin typeface="Gadugi"/>
                <a:cs typeface="Gadugi"/>
              </a:rPr>
              <a:t> </a:t>
            </a:r>
            <a:r>
              <a:rPr sz="1200" b="1" spc="-20" dirty="0">
                <a:latin typeface="Gadugi"/>
                <a:cs typeface="Gadugi"/>
              </a:rPr>
              <a:t>lett.</a:t>
            </a:r>
            <a:r>
              <a:rPr sz="1200" b="1" spc="-40" dirty="0">
                <a:latin typeface="Gadugi"/>
                <a:cs typeface="Gadugi"/>
              </a:rPr>
              <a:t> </a:t>
            </a:r>
            <a:r>
              <a:rPr sz="1200" b="1" spc="-25" dirty="0">
                <a:latin typeface="Gadugi"/>
                <a:cs typeface="Gadugi"/>
              </a:rPr>
              <a:t>l).</a:t>
            </a:r>
            <a:endParaRPr sz="1200" dirty="0">
              <a:latin typeface="Gadugi"/>
              <a:cs typeface="Gadugi"/>
            </a:endParaRPr>
          </a:p>
          <a:p>
            <a:pPr marL="12700" marR="5715" algn="just">
              <a:lnSpc>
                <a:spcPct val="110400"/>
              </a:lnSpc>
              <a:spcBef>
                <a:spcPts val="1525"/>
              </a:spcBef>
            </a:pPr>
            <a:r>
              <a:rPr sz="1150" dirty="0" err="1" smtClean="0">
                <a:latin typeface="Gadugi"/>
                <a:cs typeface="Gadugi"/>
              </a:rPr>
              <a:t>Nel</a:t>
            </a:r>
            <a:r>
              <a:rPr sz="1150" spc="90" dirty="0" smtClean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caso</a:t>
            </a:r>
            <a:r>
              <a:rPr sz="1150" spc="8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cui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l’organizzazione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imprenditoriale</a:t>
            </a:r>
            <a:r>
              <a:rPr sz="1150" spc="9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intenda</a:t>
            </a:r>
            <a:r>
              <a:rPr sz="1150" spc="9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partecipare</a:t>
            </a:r>
            <a:r>
              <a:rPr sz="1150" spc="1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-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nei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soli</a:t>
            </a:r>
            <a:r>
              <a:rPr sz="1150" spc="105" dirty="0">
                <a:latin typeface="Gadugi"/>
                <a:cs typeface="Gadugi"/>
              </a:rPr>
              <a:t> </a:t>
            </a:r>
            <a:r>
              <a:rPr sz="1150" dirty="0" err="1">
                <a:latin typeface="Gadugi"/>
                <a:cs typeface="Gadugi"/>
              </a:rPr>
              <a:t>settori</a:t>
            </a:r>
            <a:r>
              <a:rPr sz="1150" spc="90" dirty="0">
                <a:latin typeface="Gadugi"/>
                <a:cs typeface="Gadugi"/>
              </a:rPr>
              <a:t> </a:t>
            </a:r>
            <a:r>
              <a:rPr sz="1150" b="1" dirty="0" smtClean="0">
                <a:latin typeface="Gadugi"/>
                <a:cs typeface="Gadugi"/>
              </a:rPr>
              <a:t>INDUSTRIA</a:t>
            </a:r>
            <a:r>
              <a:rPr lang="it-IT" sz="1150" b="1" spc="110" dirty="0" smtClean="0">
                <a:latin typeface="Gadugi"/>
                <a:cs typeface="Gadugi"/>
              </a:rPr>
              <a:t>, </a:t>
            </a:r>
            <a:r>
              <a:rPr sz="1150" b="1" dirty="0" smtClean="0">
                <a:latin typeface="Gadugi"/>
                <a:cs typeface="Gadugi"/>
              </a:rPr>
              <a:t>COMMERCIO</a:t>
            </a:r>
            <a:r>
              <a:rPr lang="it-IT" sz="1150" b="1" spc="100" dirty="0">
                <a:latin typeface="Gadugi"/>
                <a:cs typeface="Gadugi"/>
              </a:rPr>
              <a:t> </a:t>
            </a:r>
            <a:r>
              <a:rPr lang="it-IT" sz="1150" b="1" spc="100" dirty="0" smtClean="0">
                <a:latin typeface="Gadugi"/>
                <a:cs typeface="Gadugi"/>
              </a:rPr>
              <a:t>E AGRICOLTURA</a:t>
            </a:r>
            <a:r>
              <a:rPr sz="1150" dirty="0" smtClean="0">
                <a:latin typeface="Gadugi"/>
                <a:cs typeface="Gadugi"/>
              </a:rPr>
              <a:t>-</a:t>
            </a:r>
            <a:r>
              <a:rPr sz="1150" spc="100" dirty="0" smtClean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alla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ripartizione</a:t>
            </a:r>
            <a:r>
              <a:rPr sz="1150" spc="1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dei</a:t>
            </a:r>
            <a:r>
              <a:rPr sz="1150" spc="9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seggi </a:t>
            </a:r>
            <a:r>
              <a:rPr sz="1150" dirty="0">
                <a:latin typeface="Gadugi"/>
                <a:cs typeface="Gadugi"/>
              </a:rPr>
              <a:t>riservati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piccole</a:t>
            </a:r>
            <a:r>
              <a:rPr sz="1150" spc="-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imprese,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dovrà</a:t>
            </a:r>
            <a:r>
              <a:rPr sz="1150" spc="-10" dirty="0">
                <a:latin typeface="Gadugi"/>
                <a:cs typeface="Gadugi"/>
              </a:rPr>
              <a:t> presentare:</a:t>
            </a:r>
            <a:endParaRPr sz="1150" dirty="0">
              <a:latin typeface="Gadugi"/>
              <a:cs typeface="Gadugi"/>
            </a:endParaRPr>
          </a:p>
          <a:p>
            <a:pPr marL="468630" marR="5080" lvl="1" indent="-227965" algn="just">
              <a:lnSpc>
                <a:spcPct val="110900"/>
              </a:lnSpc>
              <a:spcBef>
                <a:spcPts val="605"/>
              </a:spcBef>
              <a:buFont typeface="Symbol"/>
              <a:buChar char=""/>
              <a:tabLst>
                <a:tab pos="469900" algn="l"/>
              </a:tabLst>
            </a:pPr>
            <a:r>
              <a:rPr sz="1150" dirty="0">
                <a:latin typeface="Gadugi"/>
                <a:cs typeface="Gadugi"/>
              </a:rPr>
              <a:t>la</a:t>
            </a:r>
            <a:r>
              <a:rPr sz="1150" spc="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dichiarazione</a:t>
            </a:r>
            <a:r>
              <a:rPr sz="1150" spc="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sostitutiva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atto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notorietà</a:t>
            </a:r>
            <a:r>
              <a:rPr sz="1150" spc="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cui</a:t>
            </a:r>
            <a:r>
              <a:rPr sz="1150" spc="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all’</a:t>
            </a:r>
            <a:r>
              <a:rPr sz="1150" spc="7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“ALLEGATO</a:t>
            </a:r>
            <a:r>
              <a:rPr sz="1150" b="1" spc="65" dirty="0">
                <a:latin typeface="Gadugi"/>
                <a:cs typeface="Gadugi"/>
              </a:rPr>
              <a:t> </a:t>
            </a:r>
            <a:r>
              <a:rPr sz="1150" b="1" dirty="0" smtClean="0">
                <a:latin typeface="Gadugi"/>
                <a:cs typeface="Gadugi"/>
              </a:rPr>
              <a:t>A</a:t>
            </a:r>
            <a:r>
              <a:rPr sz="1150" b="1" spc="65" dirty="0" smtClean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-</a:t>
            </a:r>
            <a:r>
              <a:rPr sz="1150" b="1" spc="70" dirty="0">
                <a:latin typeface="Gadugi"/>
                <a:cs typeface="Gadugi"/>
              </a:rPr>
              <a:t> </a:t>
            </a:r>
            <a:r>
              <a:rPr sz="1150" b="1" dirty="0" smtClean="0">
                <a:latin typeface="Gadugi"/>
                <a:cs typeface="Gadugi"/>
              </a:rPr>
              <a:t>CON</a:t>
            </a:r>
            <a:r>
              <a:rPr sz="1150" b="1" spc="50" dirty="0" smtClean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PICCOLE</a:t>
            </a:r>
            <a:r>
              <a:rPr sz="1150" b="1" spc="6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IMPRESE”,</a:t>
            </a:r>
            <a:r>
              <a:rPr sz="1150" b="1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fornendo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</a:t>
            </a:r>
            <a:r>
              <a:rPr sz="1150" spc="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relative</a:t>
            </a:r>
            <a:r>
              <a:rPr sz="1150" spc="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notizie</a:t>
            </a:r>
            <a:r>
              <a:rPr sz="1150" spc="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</a:t>
            </a:r>
            <a:r>
              <a:rPr sz="1150" spc="65" dirty="0">
                <a:latin typeface="Gadugi"/>
                <a:cs typeface="Gadugi"/>
              </a:rPr>
              <a:t> </a:t>
            </a:r>
            <a:r>
              <a:rPr sz="1150" spc="-20" dirty="0">
                <a:latin typeface="Gadugi"/>
                <a:cs typeface="Gadugi"/>
              </a:rPr>
              <a:t>dati 	</a:t>
            </a:r>
            <a:r>
              <a:rPr sz="1150" dirty="0">
                <a:latin typeface="Gadugi"/>
                <a:cs typeface="Gadugi"/>
              </a:rPr>
              <a:t>distinguendo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tra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piccole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altre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associate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(indicando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il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dato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complessivo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delle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associate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quello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relativo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spc="-20" dirty="0">
                <a:latin typeface="Gadugi"/>
                <a:cs typeface="Gadugi"/>
              </a:rPr>
              <a:t>sole 	</a:t>
            </a:r>
            <a:r>
              <a:rPr sz="1150" dirty="0">
                <a:latin typeface="Gadugi"/>
                <a:cs typeface="Gadugi"/>
              </a:rPr>
              <a:t>piccole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imprese);</a:t>
            </a:r>
            <a:endParaRPr sz="1150" dirty="0">
              <a:latin typeface="Gadugi"/>
              <a:cs typeface="Gadugi"/>
            </a:endParaRPr>
          </a:p>
          <a:p>
            <a:pPr marL="468630" marR="5715" lvl="1" indent="-227965" algn="just">
              <a:lnSpc>
                <a:spcPct val="110400"/>
              </a:lnSpc>
              <a:spcBef>
                <a:spcPts val="5"/>
              </a:spcBef>
              <a:buFont typeface="Symbol"/>
              <a:buChar char=""/>
              <a:tabLst>
                <a:tab pos="469900" algn="l"/>
              </a:tabLst>
            </a:pPr>
            <a:r>
              <a:rPr sz="1150" dirty="0">
                <a:latin typeface="Gadugi"/>
                <a:cs typeface="Gadugi"/>
              </a:rPr>
              <a:t>l’elenco</a:t>
            </a:r>
            <a:r>
              <a:rPr sz="1150" spc="1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1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tutte</a:t>
            </a:r>
            <a:r>
              <a:rPr sz="1150" spc="1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</a:t>
            </a:r>
            <a:r>
              <a:rPr sz="1150" spc="1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imprese</a:t>
            </a:r>
            <a:r>
              <a:rPr sz="1150" spc="1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associate</a:t>
            </a:r>
            <a:r>
              <a:rPr sz="1150" spc="1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comprese</a:t>
            </a:r>
            <a:r>
              <a:rPr sz="1150" spc="1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</a:t>
            </a:r>
            <a:r>
              <a:rPr sz="1150" spc="1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piccole</a:t>
            </a:r>
            <a:r>
              <a:rPr sz="1150" spc="1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imprese</a:t>
            </a:r>
            <a:r>
              <a:rPr sz="1150" spc="1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redatto</a:t>
            </a:r>
            <a:r>
              <a:rPr sz="1150" spc="1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secondo</a:t>
            </a:r>
            <a:r>
              <a:rPr sz="1150" spc="1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lo</a:t>
            </a:r>
            <a:r>
              <a:rPr sz="1150" spc="1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schema</a:t>
            </a:r>
            <a:r>
              <a:rPr sz="1150" spc="14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“ALLEGATO</a:t>
            </a:r>
            <a:r>
              <a:rPr sz="1150" b="1" spc="1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B”</a:t>
            </a:r>
            <a:r>
              <a:rPr sz="1150" b="1" spc="1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ed</a:t>
            </a:r>
            <a:r>
              <a:rPr sz="1150" spc="1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</a:t>
            </a:r>
            <a:r>
              <a:rPr sz="1150" spc="1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ulteriore</a:t>
            </a:r>
            <a:r>
              <a:rPr sz="1150" spc="13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elenco 	riportante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</a:t>
            </a:r>
            <a:r>
              <a:rPr sz="1150" spc="-6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sole</a:t>
            </a:r>
            <a:r>
              <a:rPr sz="1150" spc="-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piccole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imprese</a:t>
            </a:r>
            <a:r>
              <a:rPr sz="1150" spc="-5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utilizzando</a:t>
            </a:r>
            <a:r>
              <a:rPr sz="1150" spc="-5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il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modello</a:t>
            </a:r>
            <a:r>
              <a:rPr sz="1150" spc="-4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“ALLEGATO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B</a:t>
            </a:r>
            <a:r>
              <a:rPr sz="1150" b="1" spc="-4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–</a:t>
            </a:r>
            <a:r>
              <a:rPr sz="1150" b="1" spc="-6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PICCOLE</a:t>
            </a:r>
            <a:r>
              <a:rPr sz="1150" b="1" spc="-4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IMPRESE”</a:t>
            </a:r>
            <a:r>
              <a:rPr sz="1150" b="1" spc="-5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(in</a:t>
            </a:r>
            <a:r>
              <a:rPr sz="1150" spc="-6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totale</a:t>
            </a:r>
            <a:r>
              <a:rPr sz="1150" spc="-6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quindi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due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elenchi</a:t>
            </a:r>
            <a:r>
              <a:rPr sz="1150" spc="-10" dirty="0">
                <a:latin typeface="Gadugi"/>
                <a:cs typeface="Gadugi"/>
              </a:rPr>
              <a:t>,</a:t>
            </a:r>
            <a:r>
              <a:rPr sz="1150" spc="-5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uno</a:t>
            </a:r>
            <a:r>
              <a:rPr sz="1150" spc="-5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complessivo</a:t>
            </a:r>
            <a:endParaRPr sz="1150" dirty="0">
              <a:latin typeface="Gadugi"/>
              <a:cs typeface="Gadugi"/>
            </a:endParaRPr>
          </a:p>
          <a:p>
            <a:pPr marL="469900" marR="5715" algn="just">
              <a:lnSpc>
                <a:spcPct val="111000"/>
              </a:lnSpc>
            </a:pPr>
            <a:r>
              <a:rPr sz="1150" dirty="0">
                <a:latin typeface="Gadugi"/>
                <a:cs typeface="Gadugi"/>
              </a:rPr>
              <a:t>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uno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per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piccole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imprese).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Entrambi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gli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elenchi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andranno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redatti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secondo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le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modalità</a:t>
            </a:r>
            <a:r>
              <a:rPr sz="1150" spc="-4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cui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sopra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ed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 err="1">
                <a:latin typeface="Gadugi"/>
                <a:cs typeface="Gadugi"/>
              </a:rPr>
              <a:t>inseriti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lang="it-IT" sz="1150" dirty="0" smtClean="0">
                <a:latin typeface="Gadugi"/>
                <a:cs typeface="Gadugi"/>
              </a:rPr>
              <a:t>su due distinti </a:t>
            </a:r>
            <a:r>
              <a:rPr sz="1150" dirty="0" smtClean="0">
                <a:latin typeface="Gadugi"/>
                <a:cs typeface="Gadugi"/>
              </a:rPr>
              <a:t>support</a:t>
            </a:r>
            <a:r>
              <a:rPr lang="it-IT" sz="1150" dirty="0" smtClean="0">
                <a:latin typeface="Gadugi"/>
                <a:cs typeface="Gadugi"/>
              </a:rPr>
              <a:t>i</a:t>
            </a:r>
            <a:r>
              <a:rPr sz="1150" spc="-30" dirty="0" smtClean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digitale</a:t>
            </a:r>
            <a:r>
              <a:rPr sz="1150" spc="-25" dirty="0">
                <a:latin typeface="Gadugi"/>
                <a:cs typeface="Gadugi"/>
              </a:rPr>
              <a:t> nel </a:t>
            </a:r>
            <a:r>
              <a:rPr sz="1150" dirty="0">
                <a:latin typeface="Gadugi"/>
                <a:cs typeface="Gadugi"/>
              </a:rPr>
              <a:t>formato</a:t>
            </a:r>
            <a:r>
              <a:rPr sz="1150" spc="40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foglio</a:t>
            </a:r>
            <a:r>
              <a:rPr sz="1150" spc="409" dirty="0">
                <a:latin typeface="Gadugi"/>
                <a:cs typeface="Gadugi"/>
              </a:rPr>
              <a:t> </a:t>
            </a:r>
            <a:r>
              <a:rPr sz="1150" dirty="0" err="1">
                <a:latin typeface="Gadugi"/>
                <a:cs typeface="Gadugi"/>
              </a:rPr>
              <a:t>elettronico</a:t>
            </a:r>
            <a:r>
              <a:rPr sz="1150" spc="409" dirty="0">
                <a:latin typeface="Gadugi"/>
                <a:cs typeface="Gadugi"/>
              </a:rPr>
              <a:t> </a:t>
            </a:r>
            <a:r>
              <a:rPr lang="it-IT" sz="1150" dirty="0" smtClean="0">
                <a:latin typeface="Gadugi"/>
                <a:cs typeface="Gadugi"/>
              </a:rPr>
              <a:t>e</a:t>
            </a:r>
            <a:r>
              <a:rPr sz="1150" spc="409" dirty="0" smtClean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nel</a:t>
            </a:r>
            <a:r>
              <a:rPr sz="1150" spc="40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formato</a:t>
            </a:r>
            <a:r>
              <a:rPr sz="1150" spc="409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PDF/A</a:t>
            </a:r>
            <a:r>
              <a:rPr sz="1150" dirty="0" smtClean="0">
                <a:latin typeface="Gadugi"/>
                <a:cs typeface="Gadugi"/>
              </a:rPr>
              <a:t>.</a:t>
            </a:r>
            <a:endParaRPr sz="1150" dirty="0">
              <a:latin typeface="Gadugi"/>
              <a:cs typeface="Gadug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1886458"/>
            <a:ext cx="9334500" cy="33597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Gadugi"/>
                <a:cs typeface="Gadugi"/>
              </a:rPr>
              <a:t>Partecipazione</a:t>
            </a:r>
            <a:r>
              <a:rPr sz="1400" b="1" spc="-2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per</a:t>
            </a:r>
            <a:r>
              <a:rPr sz="1400" b="1" spc="-10" dirty="0">
                <a:latin typeface="Gadugi"/>
                <a:cs typeface="Gadugi"/>
              </a:rPr>
              <a:t> </a:t>
            </a:r>
            <a:r>
              <a:rPr sz="1400" b="1" dirty="0">
                <a:latin typeface="Gadugi"/>
                <a:cs typeface="Gadugi"/>
              </a:rPr>
              <a:t>più</a:t>
            </a:r>
            <a:r>
              <a:rPr sz="1400" b="1" spc="5" dirty="0">
                <a:latin typeface="Gadugi"/>
                <a:cs typeface="Gadugi"/>
              </a:rPr>
              <a:t> </a:t>
            </a:r>
            <a:r>
              <a:rPr sz="1400" b="1" spc="-10" dirty="0">
                <a:latin typeface="Gadugi"/>
                <a:cs typeface="Gadugi"/>
              </a:rPr>
              <a:t>settori</a:t>
            </a:r>
            <a:endParaRPr sz="140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1360"/>
              </a:spcBef>
            </a:pPr>
            <a:endParaRPr sz="140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Organizzazione</a:t>
            </a:r>
            <a:r>
              <a:rPr sz="1200" b="1" u="sng" spc="-3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che</a:t>
            </a:r>
            <a:r>
              <a:rPr sz="1200" b="1" u="sng" spc="-4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partecipa</a:t>
            </a:r>
            <a:r>
              <a:rPr sz="1200" b="1" u="sng" spc="-3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all'assegnazione</a:t>
            </a:r>
            <a:r>
              <a:rPr sz="1200" b="1" u="sng" spc="-3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dei</a:t>
            </a:r>
            <a:r>
              <a:rPr sz="1200" b="1" u="sng" spc="-3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seggi</a:t>
            </a:r>
            <a:r>
              <a:rPr sz="1200" b="1" u="sng" spc="-4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in</a:t>
            </a:r>
            <a:r>
              <a:rPr sz="1200" b="1" u="sng" spc="-3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un</a:t>
            </a:r>
            <a:r>
              <a:rPr sz="1200" b="1" u="sng" spc="-3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solo</a:t>
            </a:r>
            <a:r>
              <a:rPr sz="1200" b="1" u="sng" spc="-3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settore</a:t>
            </a:r>
            <a:endParaRPr sz="1200" dirty="0">
              <a:latin typeface="Gadugi"/>
              <a:cs typeface="Gadugi"/>
            </a:endParaRPr>
          </a:p>
          <a:p>
            <a:pPr marL="12700" marR="5080" algn="just">
              <a:lnSpc>
                <a:spcPct val="110400"/>
              </a:lnSpc>
              <a:spcBef>
                <a:spcPts val="1540"/>
              </a:spcBef>
            </a:pPr>
            <a:r>
              <a:rPr sz="1150" b="1" dirty="0">
                <a:latin typeface="Gadugi"/>
                <a:cs typeface="Gadugi"/>
              </a:rPr>
              <a:t>L’organizzazione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deve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segnalare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esclusivamente le imprese che</a:t>
            </a:r>
            <a:r>
              <a:rPr sz="1150" b="1" spc="-1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operano in</a:t>
            </a:r>
            <a:r>
              <a:rPr sz="1150" b="1" spc="-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quel determinato</a:t>
            </a:r>
            <a:r>
              <a:rPr sz="1150" b="1" spc="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settore</a:t>
            </a:r>
            <a:r>
              <a:rPr sz="1150" b="1" spc="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economico,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identificate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sulla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base </a:t>
            </a:r>
            <a:r>
              <a:rPr sz="1150" spc="-25" dirty="0">
                <a:latin typeface="Gadugi"/>
                <a:cs typeface="Gadugi"/>
              </a:rPr>
              <a:t>di </a:t>
            </a:r>
            <a:r>
              <a:rPr sz="1150" dirty="0">
                <a:latin typeface="Gadugi"/>
                <a:cs typeface="Gadugi"/>
              </a:rPr>
              <a:t>uno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dei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codici</a:t>
            </a:r>
            <a:r>
              <a:rPr sz="1150" spc="-1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ATECO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lang="it-IT" sz="1150" dirty="0" smtClean="0">
                <a:latin typeface="Gadugi"/>
                <a:cs typeface="Gadugi"/>
              </a:rPr>
              <a:t>2025 </a:t>
            </a:r>
            <a:r>
              <a:rPr sz="1150" dirty="0" err="1" smtClean="0">
                <a:latin typeface="Gadugi"/>
                <a:cs typeface="Gadugi"/>
              </a:rPr>
              <a:t>iscritti</a:t>
            </a:r>
            <a:r>
              <a:rPr sz="1150" spc="-25" dirty="0" smtClean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nel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Registro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imprese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(non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necessariamente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il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codice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principale).</a:t>
            </a:r>
            <a:endParaRPr sz="115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</a:pPr>
            <a:endParaRPr sz="115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155"/>
              </a:spcBef>
            </a:pPr>
            <a:endParaRPr sz="1150" dirty="0">
              <a:latin typeface="Gadugi"/>
              <a:cs typeface="Gadugi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150" b="1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Organizzazione</a:t>
            </a:r>
            <a:r>
              <a:rPr sz="1150" b="1" u="sng" spc="-2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che</a:t>
            </a:r>
            <a:r>
              <a:rPr sz="1150" b="1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partecipa </a:t>
            </a:r>
            <a:r>
              <a:rPr sz="1150" b="1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all'assegnazione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dei</a:t>
            </a:r>
            <a:r>
              <a:rPr sz="1150" b="1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seggi</a:t>
            </a:r>
            <a:r>
              <a:rPr sz="1150" b="1" u="sng" spc="-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in</a:t>
            </a:r>
            <a:r>
              <a:rPr sz="1150" b="1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più</a:t>
            </a:r>
            <a:r>
              <a:rPr sz="1150" b="1" u="sng" spc="-2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settori</a:t>
            </a:r>
            <a:endParaRPr sz="1150" dirty="0">
              <a:latin typeface="Gadugi"/>
              <a:cs typeface="Gadugi"/>
            </a:endParaRPr>
          </a:p>
          <a:p>
            <a:pPr algn="just">
              <a:lnSpc>
                <a:spcPct val="100000"/>
              </a:lnSpc>
              <a:spcBef>
                <a:spcPts val="5"/>
              </a:spcBef>
            </a:pPr>
            <a:endParaRPr sz="1150" dirty="0">
              <a:latin typeface="Gadugi"/>
              <a:cs typeface="Gadugi"/>
            </a:endParaRPr>
          </a:p>
          <a:p>
            <a:pPr marL="12700" marR="8255" algn="just">
              <a:lnSpc>
                <a:spcPct val="110400"/>
              </a:lnSpc>
            </a:pPr>
            <a:r>
              <a:rPr sz="1150" b="1" dirty="0">
                <a:latin typeface="Gadugi"/>
                <a:cs typeface="Gadugi"/>
              </a:rPr>
              <a:t>In</a:t>
            </a:r>
            <a:r>
              <a:rPr sz="1150" b="1" spc="9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tali</a:t>
            </a:r>
            <a:r>
              <a:rPr sz="1150" b="1" spc="8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casi</a:t>
            </a:r>
            <a:r>
              <a:rPr sz="1150" b="1" spc="8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l’organizzazione</a:t>
            </a:r>
            <a:r>
              <a:rPr sz="1150" b="1" spc="9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deve</a:t>
            </a:r>
            <a:r>
              <a:rPr sz="1150" b="1" spc="7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fornire</a:t>
            </a:r>
            <a:r>
              <a:rPr sz="1150" b="1" spc="9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notizie</a:t>
            </a:r>
            <a:r>
              <a:rPr sz="1150" b="1" spc="9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</a:t>
            </a:r>
            <a:r>
              <a:rPr sz="1150" b="1" spc="9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dati</a:t>
            </a:r>
            <a:r>
              <a:rPr sz="1150" b="1" spc="8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relativi</a:t>
            </a:r>
            <a:r>
              <a:rPr sz="1150" b="1" spc="7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al</a:t>
            </a:r>
            <a:r>
              <a:rPr sz="1150" b="1" spc="6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numero</a:t>
            </a:r>
            <a:r>
              <a:rPr sz="1150" b="1" spc="8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</a:t>
            </a:r>
            <a:r>
              <a:rPr sz="1150" b="1" spc="9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imprese</a:t>
            </a:r>
            <a:r>
              <a:rPr sz="1150" b="1" spc="8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e</a:t>
            </a:r>
            <a:r>
              <a:rPr sz="1150" b="1" spc="6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al</a:t>
            </a:r>
            <a:r>
              <a:rPr sz="1150" b="1" spc="9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numero</a:t>
            </a:r>
            <a:r>
              <a:rPr sz="1150" b="1" spc="8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degli</a:t>
            </a:r>
            <a:r>
              <a:rPr sz="1150" b="1" spc="8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occupati</a:t>
            </a:r>
            <a:r>
              <a:rPr sz="1150" b="1" spc="8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in</a:t>
            </a:r>
            <a:r>
              <a:rPr sz="1150" b="1" spc="7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modo</a:t>
            </a:r>
            <a:r>
              <a:rPr sz="1150" b="1" spc="8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distinto</a:t>
            </a:r>
            <a:r>
              <a:rPr sz="1150" b="1" spc="80" dirty="0">
                <a:latin typeface="Gadugi"/>
                <a:cs typeface="Gadugi"/>
              </a:rPr>
              <a:t> </a:t>
            </a:r>
            <a:r>
              <a:rPr sz="1150" b="1" spc="-25" dirty="0">
                <a:latin typeface="Gadugi"/>
                <a:cs typeface="Gadugi"/>
              </a:rPr>
              <a:t>per </a:t>
            </a:r>
            <a:r>
              <a:rPr sz="1150" b="1" dirty="0">
                <a:latin typeface="Gadugi"/>
                <a:cs typeface="Gadugi"/>
              </a:rPr>
              <a:t>ciascun</a:t>
            </a:r>
            <a:r>
              <a:rPr sz="1150" b="1" spc="-3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settore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(D.M.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n.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156/2011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art.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2,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c.5)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</a:t>
            </a:r>
            <a:r>
              <a:rPr sz="1150" b="1" dirty="0">
                <a:latin typeface="Gadugi"/>
                <a:cs typeface="Gadugi"/>
              </a:rPr>
              <a:t>P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lichi</a:t>
            </a:r>
            <a:r>
              <a:rPr sz="1150" b="1" u="sng" spc="-2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separati,</a:t>
            </a:r>
            <a:r>
              <a:rPr sz="1150" b="1" u="sng" spc="-2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tanti</a:t>
            </a:r>
            <a:r>
              <a:rPr sz="1150" b="1" u="sng" spc="-3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plichi</a:t>
            </a:r>
            <a:r>
              <a:rPr sz="1150" b="1" u="sng" spc="-2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quanti</a:t>
            </a:r>
            <a:r>
              <a:rPr sz="1150" b="1" u="sng" spc="-2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sono</a:t>
            </a:r>
            <a:r>
              <a:rPr sz="1150" b="1" u="sng" spc="-3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i</a:t>
            </a:r>
            <a:r>
              <a:rPr sz="1150" b="1" u="sng" spc="-2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settori</a:t>
            </a:r>
            <a:r>
              <a:rPr sz="1150" b="1" u="sng" spc="-4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a</a:t>
            </a:r>
            <a:r>
              <a:rPr sz="1150" b="1" u="sng" spc="-3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cui</a:t>
            </a:r>
            <a:r>
              <a:rPr sz="1150" b="1" u="sng" spc="-2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si</a:t>
            </a:r>
            <a:r>
              <a:rPr sz="1150" b="1" u="sng" spc="-3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vuole</a:t>
            </a:r>
            <a:r>
              <a:rPr sz="1150" b="1" u="sng" spc="-35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 </a:t>
            </a:r>
            <a:r>
              <a:rPr sz="1150" b="1" u="sng" spc="-10" dirty="0">
                <a:uFill>
                  <a:solidFill>
                    <a:srgbClr val="000000"/>
                  </a:solidFill>
                </a:uFill>
                <a:latin typeface="Gadugi"/>
                <a:cs typeface="Gadugi"/>
              </a:rPr>
              <a:t>partecipare).</a:t>
            </a:r>
            <a:endParaRPr sz="1150" dirty="0">
              <a:latin typeface="Gadugi"/>
              <a:cs typeface="Gadugi"/>
            </a:endParaRPr>
          </a:p>
          <a:p>
            <a:pPr marL="12700" marR="5080" algn="just">
              <a:lnSpc>
                <a:spcPct val="110400"/>
              </a:lnSpc>
              <a:spcBef>
                <a:spcPts val="15"/>
              </a:spcBef>
            </a:pPr>
            <a:r>
              <a:rPr sz="1150" dirty="0">
                <a:latin typeface="Gadugi"/>
                <a:cs typeface="Gadugi"/>
              </a:rPr>
              <a:t>In</a:t>
            </a:r>
            <a:r>
              <a:rPr sz="1150" spc="-60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ogni</a:t>
            </a:r>
            <a:r>
              <a:rPr sz="1150" spc="-6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caso</a:t>
            </a:r>
            <a:r>
              <a:rPr sz="1150" spc="-5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l'impresa</a:t>
            </a:r>
            <a:r>
              <a:rPr sz="1150" b="1" spc="-7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associata</a:t>
            </a:r>
            <a:r>
              <a:rPr sz="1150" b="1" spc="-40" dirty="0">
                <a:latin typeface="Gadugi"/>
                <a:cs typeface="Gadugi"/>
              </a:rPr>
              <a:t> </a:t>
            </a:r>
            <a:r>
              <a:rPr sz="1150" b="1" spc="-20" dirty="0">
                <a:latin typeface="Gadugi"/>
                <a:cs typeface="Gadugi"/>
              </a:rPr>
              <a:t>va</a:t>
            </a:r>
            <a:r>
              <a:rPr sz="1150" b="1" spc="-5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conteggiata</a:t>
            </a:r>
            <a:r>
              <a:rPr sz="1150" b="1" spc="-4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in</a:t>
            </a:r>
            <a:r>
              <a:rPr sz="1150" b="1" spc="-6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un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unico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settore: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non</a:t>
            </a:r>
            <a:r>
              <a:rPr sz="1150" b="1" spc="-6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è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possibile</a:t>
            </a:r>
            <a:r>
              <a:rPr sz="1150" b="1" spc="-6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utilizzare</a:t>
            </a:r>
            <a:r>
              <a:rPr sz="1150" b="1" spc="-4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la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stessa</a:t>
            </a:r>
            <a:r>
              <a:rPr sz="1150" b="1" spc="-55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impresa</a:t>
            </a:r>
            <a:r>
              <a:rPr sz="1150" b="1" spc="-5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che</a:t>
            </a:r>
            <a:r>
              <a:rPr sz="1150" b="1" spc="-7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svolge</a:t>
            </a:r>
            <a:r>
              <a:rPr sz="1150" b="1" spc="-4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attività</a:t>
            </a:r>
            <a:r>
              <a:rPr sz="1150" b="1" spc="-5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promiscua </a:t>
            </a:r>
            <a:r>
              <a:rPr sz="1150" b="1" dirty="0">
                <a:latin typeface="Gadugi"/>
                <a:cs typeface="Gadugi"/>
              </a:rPr>
              <a:t>in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due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settori</a:t>
            </a:r>
            <a:r>
              <a:rPr sz="1150" b="1" spc="-25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diversi</a:t>
            </a:r>
            <a:r>
              <a:rPr sz="1150" b="1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</a:t>
            </a:r>
            <a:r>
              <a:rPr sz="1150" b="1" dirty="0">
                <a:latin typeface="Gadugi"/>
                <a:cs typeface="Gadugi"/>
              </a:rPr>
              <a:t>divieto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di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duplicazioni</a:t>
            </a:r>
            <a:r>
              <a:rPr sz="1150" dirty="0">
                <a:latin typeface="Gadugi"/>
                <a:cs typeface="Gadugi"/>
              </a:rPr>
              <a:t>)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(D.M.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n.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156/2011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art.</a:t>
            </a:r>
            <a:r>
              <a:rPr sz="1150" spc="-3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2,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c.5).</a:t>
            </a:r>
            <a:endParaRPr sz="1150" dirty="0">
              <a:latin typeface="Gadugi"/>
              <a:cs typeface="Gadugi"/>
            </a:endParaRPr>
          </a:p>
          <a:p>
            <a:pPr marL="12700" marR="316230" algn="just">
              <a:lnSpc>
                <a:spcPct val="106800"/>
              </a:lnSpc>
              <a:spcBef>
                <a:spcPts val="60"/>
              </a:spcBef>
            </a:pPr>
            <a:r>
              <a:rPr sz="1150" dirty="0">
                <a:latin typeface="Gadugi"/>
                <a:cs typeface="Gadugi"/>
              </a:rPr>
              <a:t>Deve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presentare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la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b="1" dirty="0">
                <a:latin typeface="Gadugi"/>
                <a:cs typeface="Gadugi"/>
              </a:rPr>
              <a:t>modulistica</a:t>
            </a:r>
            <a:r>
              <a:rPr sz="1150" b="1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(Allegato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A,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Allegato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B)</a:t>
            </a:r>
            <a:r>
              <a:rPr sz="1150" spc="-20" dirty="0">
                <a:latin typeface="Gadugi"/>
                <a:cs typeface="Gadugi"/>
              </a:rPr>
              <a:t> </a:t>
            </a:r>
            <a:r>
              <a:rPr sz="1150" b="1" spc="-10" dirty="0">
                <a:latin typeface="Gadugi"/>
                <a:cs typeface="Gadugi"/>
              </a:rPr>
              <a:t>distintamente</a:t>
            </a:r>
            <a:r>
              <a:rPr sz="1150" b="1" spc="-2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per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ogni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settore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di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interesse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(Circolare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MISE</a:t>
            </a:r>
            <a:r>
              <a:rPr sz="1150" spc="-15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217427</a:t>
            </a:r>
            <a:r>
              <a:rPr sz="1150" spc="-30" dirty="0">
                <a:latin typeface="Gadugi"/>
                <a:cs typeface="Gadugi"/>
              </a:rPr>
              <a:t> </a:t>
            </a:r>
            <a:r>
              <a:rPr sz="1150" dirty="0">
                <a:latin typeface="Gadugi"/>
                <a:cs typeface="Gadugi"/>
              </a:rPr>
              <a:t>del</a:t>
            </a:r>
            <a:r>
              <a:rPr sz="1150" spc="-25" dirty="0">
                <a:latin typeface="Gadugi"/>
                <a:cs typeface="Gadugi"/>
              </a:rPr>
              <a:t> </a:t>
            </a:r>
            <a:r>
              <a:rPr sz="1150" spc="-10" dirty="0">
                <a:latin typeface="Gadugi"/>
                <a:cs typeface="Gadugi"/>
              </a:rPr>
              <a:t>16/11/2011) </a:t>
            </a:r>
            <a:r>
              <a:rPr sz="1150" spc="-20" dirty="0">
                <a:latin typeface="Gadugi"/>
                <a:cs typeface="Gadugi"/>
              </a:rPr>
              <a:t>(</a:t>
            </a:r>
            <a:r>
              <a:rPr sz="1200" spc="-20" dirty="0">
                <a:latin typeface="Gadugi"/>
                <a:cs typeface="Gadugi"/>
              </a:rPr>
              <a:t>plichi</a:t>
            </a:r>
            <a:r>
              <a:rPr sz="1200" spc="-15" dirty="0">
                <a:latin typeface="Gadugi"/>
                <a:cs typeface="Gadugi"/>
              </a:rPr>
              <a:t> </a:t>
            </a:r>
            <a:r>
              <a:rPr sz="1200" spc="-10" dirty="0">
                <a:latin typeface="Gadugi"/>
                <a:cs typeface="Gadugi"/>
              </a:rPr>
              <a:t>separati).</a:t>
            </a:r>
            <a:endParaRPr sz="1200" dirty="0">
              <a:latin typeface="Gadugi"/>
              <a:cs typeface="Gadug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2169</Words>
  <Application>Microsoft Office PowerPoint</Application>
  <PresentationFormat>Personalizzato</PresentationFormat>
  <Paragraphs>161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Office Theme</vt:lpstr>
      <vt:lpstr>RINNOVO CONSIGLIO CAMERALE CAMERA DI COMMERCIO RIVIERE DI LIGURIA  IMPERIA LA SPEZIA SAVONA  2026-2031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RINNOVO CONSIGLIO CAMERA DI COMMERCIO TREVISO-BELLUNO 2026-2031</dc:title>
  <dc:creator>Martina Lanfranconi</dc:creator>
  <cp:lastModifiedBy>Sara Sapia</cp:lastModifiedBy>
  <cp:revision>11</cp:revision>
  <cp:lastPrinted>2026-05-27T11:55:23Z</cp:lastPrinted>
  <dcterms:created xsi:type="dcterms:W3CDTF">2026-05-27T11:52:35Z</dcterms:created>
  <dcterms:modified xsi:type="dcterms:W3CDTF">2026-05-28T14:29:46Z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2025-12-11T00:00:00Z</vt:filetime>
  </property>
  <property fmtid="{D5CDD505-2E9C-101B-9397-08002B2CF9AE}" pid="4" name="Creator">
    <vt:lpwstr>Microsoft® Word per Microsoft 365</vt:lpwstr>
  </property>
  <property fmtid="{D5CDD505-2E9C-101B-9397-08002B2CF9AE}" pid="5" name="LastSaved">
    <vt:filetime>2026-05-27T00:00:00Z</vt:filetime>
  </property>
  <property fmtid="{D5CDD505-2E9C-101B-9397-08002B2CF9AE}" pid="6" name="Producer">
    <vt:lpwstr>Microsoft® Word per Microsoft 365</vt:lpwstr>
  </property>
</Properties>
</file>